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3" r:id="rId8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B7D6307-741E-4178-B661-ACCE38709498}">
          <p14:sldIdLst>
            <p14:sldId id="262"/>
            <p14:sldId id="256"/>
            <p14:sldId id="257"/>
            <p14:sldId id="258"/>
            <p14:sldId id="259"/>
            <p14:sldId id="260"/>
            <p14:sldId id="261"/>
            <p14:sldId id="263"/>
            <p14:sldId id="264"/>
            <p14:sldId id="265"/>
            <p14:sldId id="266"/>
          </p14:sldIdLst>
        </p14:section>
        <p14:section name="Untitled Section" id="{091ED28A-67DC-42EE-90C0-6C62BF1FF398}">
          <p14:sldIdLst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328BF2-83B0-4FCA-BA10-B940BF28CF49}" type="doc">
      <dgm:prSet loTypeId="urn:microsoft.com/office/officeart/2005/8/layout/cycle6" loCatId="cycle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D7B07BC-CC3D-44E1-91C6-2DAEE141CDE3}">
      <dgm:prSet/>
      <dgm:spPr/>
      <dgm:t>
        <a:bodyPr/>
        <a:lstStyle/>
        <a:p>
          <a:r>
            <a:rPr lang="en-IN" b="1" dirty="0">
              <a:solidFill>
                <a:schemeClr val="accent1">
                  <a:lumMod val="75000"/>
                </a:schemeClr>
              </a:solidFill>
            </a:rPr>
            <a:t>LIKE</a:t>
          </a:r>
          <a:r>
            <a:rPr lang="en-IN" dirty="0"/>
            <a:t> </a:t>
          </a:r>
          <a:r>
            <a:rPr lang="en-IN" b="1" dirty="0">
              <a:solidFill>
                <a:srgbClr val="FF0000"/>
              </a:solidFill>
            </a:rPr>
            <a:t>SHARE </a:t>
          </a:r>
          <a:r>
            <a:rPr lang="en-IN" dirty="0"/>
            <a:t>SUSCRIBE AND COMMENT </a:t>
          </a:r>
          <a:endParaRPr lang="en-US" dirty="0"/>
        </a:p>
      </dgm:t>
    </dgm:pt>
    <dgm:pt modelId="{2D07EBF4-C60B-48AE-8CA7-4652AE4AC9F0}" type="parTrans" cxnId="{9C029176-0FA9-4623-AD1F-6901B8A3782B}">
      <dgm:prSet/>
      <dgm:spPr/>
      <dgm:t>
        <a:bodyPr/>
        <a:lstStyle/>
        <a:p>
          <a:endParaRPr lang="en-US"/>
        </a:p>
      </dgm:t>
    </dgm:pt>
    <dgm:pt modelId="{BD0786AE-D96D-4137-B048-B519D7E45CD0}" type="sibTrans" cxnId="{9C029176-0FA9-4623-AD1F-6901B8A3782B}">
      <dgm:prSet/>
      <dgm:spPr/>
      <dgm:t>
        <a:bodyPr/>
        <a:lstStyle/>
        <a:p>
          <a:endParaRPr lang="en-US"/>
        </a:p>
      </dgm:t>
    </dgm:pt>
    <dgm:pt modelId="{394C19E6-E9D3-4526-B43E-76F4357911C2}">
      <dgm:prSet/>
      <dgm:spPr/>
      <dgm:t>
        <a:bodyPr/>
        <a:lstStyle/>
        <a:p>
          <a:r>
            <a:rPr lang="en-IN"/>
            <a:t>THERE IS MORE TO COME</a:t>
          </a:r>
          <a:endParaRPr lang="en-US"/>
        </a:p>
      </dgm:t>
    </dgm:pt>
    <dgm:pt modelId="{7FF5266F-99C2-43DE-8524-014BD4E0BF32}" type="parTrans" cxnId="{1209D1B2-1723-4E53-B07B-86D18B43AF6E}">
      <dgm:prSet/>
      <dgm:spPr/>
      <dgm:t>
        <a:bodyPr/>
        <a:lstStyle/>
        <a:p>
          <a:endParaRPr lang="en-US"/>
        </a:p>
      </dgm:t>
    </dgm:pt>
    <dgm:pt modelId="{A23FE9AC-E4CB-4556-89AF-D380997AFBF7}" type="sibTrans" cxnId="{1209D1B2-1723-4E53-B07B-86D18B43AF6E}">
      <dgm:prSet/>
      <dgm:spPr/>
      <dgm:t>
        <a:bodyPr/>
        <a:lstStyle/>
        <a:p>
          <a:endParaRPr lang="en-US"/>
        </a:p>
      </dgm:t>
    </dgm:pt>
    <dgm:pt modelId="{E27BC2EC-FA94-4528-B9AC-71FBB1E89581}" type="pres">
      <dgm:prSet presAssocID="{AC328BF2-83B0-4FCA-BA10-B940BF28CF49}" presName="cycle" presStyleCnt="0">
        <dgm:presLayoutVars>
          <dgm:dir/>
          <dgm:resizeHandles val="exact"/>
        </dgm:presLayoutVars>
      </dgm:prSet>
      <dgm:spPr/>
    </dgm:pt>
    <dgm:pt modelId="{86F3FEB7-9DC9-4397-B4D9-186F72462933}" type="pres">
      <dgm:prSet presAssocID="{1D7B07BC-CC3D-44E1-91C6-2DAEE141CDE3}" presName="node" presStyleLbl="node1" presStyleIdx="0" presStyleCnt="2">
        <dgm:presLayoutVars>
          <dgm:bulletEnabled val="1"/>
        </dgm:presLayoutVars>
      </dgm:prSet>
      <dgm:spPr/>
    </dgm:pt>
    <dgm:pt modelId="{23E4603A-9D02-44BE-BEC4-C68F8F98E9EA}" type="pres">
      <dgm:prSet presAssocID="{1D7B07BC-CC3D-44E1-91C6-2DAEE141CDE3}" presName="spNode" presStyleCnt="0"/>
      <dgm:spPr/>
    </dgm:pt>
    <dgm:pt modelId="{1CCD3F52-B499-44AD-B1D7-E7C099EA3442}" type="pres">
      <dgm:prSet presAssocID="{BD0786AE-D96D-4137-B048-B519D7E45CD0}" presName="sibTrans" presStyleLbl="sibTrans1D1" presStyleIdx="0" presStyleCnt="2"/>
      <dgm:spPr/>
    </dgm:pt>
    <dgm:pt modelId="{40366790-B654-4173-9660-9F9517B93CEB}" type="pres">
      <dgm:prSet presAssocID="{394C19E6-E9D3-4526-B43E-76F4357911C2}" presName="node" presStyleLbl="node1" presStyleIdx="1" presStyleCnt="2">
        <dgm:presLayoutVars>
          <dgm:bulletEnabled val="1"/>
        </dgm:presLayoutVars>
      </dgm:prSet>
      <dgm:spPr/>
    </dgm:pt>
    <dgm:pt modelId="{4D5696DB-1246-4870-AF66-F92CCAD5821B}" type="pres">
      <dgm:prSet presAssocID="{394C19E6-E9D3-4526-B43E-76F4357911C2}" presName="spNode" presStyleCnt="0"/>
      <dgm:spPr/>
    </dgm:pt>
    <dgm:pt modelId="{28B29A3D-E9CB-449E-AC90-6A4ABA72A6A6}" type="pres">
      <dgm:prSet presAssocID="{A23FE9AC-E4CB-4556-89AF-D380997AFBF7}" presName="sibTrans" presStyleLbl="sibTrans1D1" presStyleIdx="1" presStyleCnt="2"/>
      <dgm:spPr/>
    </dgm:pt>
  </dgm:ptLst>
  <dgm:cxnLst>
    <dgm:cxn modelId="{BD378010-9624-4F72-A941-B32CFF8D58BA}" type="presOf" srcId="{394C19E6-E9D3-4526-B43E-76F4357911C2}" destId="{40366790-B654-4173-9660-9F9517B93CEB}" srcOrd="0" destOrd="0" presId="urn:microsoft.com/office/officeart/2005/8/layout/cycle6"/>
    <dgm:cxn modelId="{96391A23-2344-445B-89A4-3BE632530765}" type="presOf" srcId="{AC328BF2-83B0-4FCA-BA10-B940BF28CF49}" destId="{E27BC2EC-FA94-4528-B9AC-71FBB1E89581}" srcOrd="0" destOrd="0" presId="urn:microsoft.com/office/officeart/2005/8/layout/cycle6"/>
    <dgm:cxn modelId="{2BD4852C-09EC-4BA9-9DA9-13C04B319983}" type="presOf" srcId="{A23FE9AC-E4CB-4556-89AF-D380997AFBF7}" destId="{28B29A3D-E9CB-449E-AC90-6A4ABA72A6A6}" srcOrd="0" destOrd="0" presId="urn:microsoft.com/office/officeart/2005/8/layout/cycle6"/>
    <dgm:cxn modelId="{372D7E70-6455-4454-AA60-98EE9C38AE46}" type="presOf" srcId="{BD0786AE-D96D-4137-B048-B519D7E45CD0}" destId="{1CCD3F52-B499-44AD-B1D7-E7C099EA3442}" srcOrd="0" destOrd="0" presId="urn:microsoft.com/office/officeart/2005/8/layout/cycle6"/>
    <dgm:cxn modelId="{9C029176-0FA9-4623-AD1F-6901B8A3782B}" srcId="{AC328BF2-83B0-4FCA-BA10-B940BF28CF49}" destId="{1D7B07BC-CC3D-44E1-91C6-2DAEE141CDE3}" srcOrd="0" destOrd="0" parTransId="{2D07EBF4-C60B-48AE-8CA7-4652AE4AC9F0}" sibTransId="{BD0786AE-D96D-4137-B048-B519D7E45CD0}"/>
    <dgm:cxn modelId="{1209D1B2-1723-4E53-B07B-86D18B43AF6E}" srcId="{AC328BF2-83B0-4FCA-BA10-B940BF28CF49}" destId="{394C19E6-E9D3-4526-B43E-76F4357911C2}" srcOrd="1" destOrd="0" parTransId="{7FF5266F-99C2-43DE-8524-014BD4E0BF32}" sibTransId="{A23FE9AC-E4CB-4556-89AF-D380997AFBF7}"/>
    <dgm:cxn modelId="{AC4AB6F4-8A22-4FCF-80F2-9B2C92F3DAA7}" type="presOf" srcId="{1D7B07BC-CC3D-44E1-91C6-2DAEE141CDE3}" destId="{86F3FEB7-9DC9-4397-B4D9-186F72462933}" srcOrd="0" destOrd="0" presId="urn:microsoft.com/office/officeart/2005/8/layout/cycle6"/>
    <dgm:cxn modelId="{EFC727CB-1A62-437F-AAAA-FEB83CA7D6D9}" type="presParOf" srcId="{E27BC2EC-FA94-4528-B9AC-71FBB1E89581}" destId="{86F3FEB7-9DC9-4397-B4D9-186F72462933}" srcOrd="0" destOrd="0" presId="urn:microsoft.com/office/officeart/2005/8/layout/cycle6"/>
    <dgm:cxn modelId="{2386E0AA-DF85-40DD-91F7-245889D80919}" type="presParOf" srcId="{E27BC2EC-FA94-4528-B9AC-71FBB1E89581}" destId="{23E4603A-9D02-44BE-BEC4-C68F8F98E9EA}" srcOrd="1" destOrd="0" presId="urn:microsoft.com/office/officeart/2005/8/layout/cycle6"/>
    <dgm:cxn modelId="{68BDCF9C-EA24-4FCC-A61A-9BDAA11E7322}" type="presParOf" srcId="{E27BC2EC-FA94-4528-B9AC-71FBB1E89581}" destId="{1CCD3F52-B499-44AD-B1D7-E7C099EA3442}" srcOrd="2" destOrd="0" presId="urn:microsoft.com/office/officeart/2005/8/layout/cycle6"/>
    <dgm:cxn modelId="{D8D2EFEF-73BE-4C65-B034-0450B308E7C8}" type="presParOf" srcId="{E27BC2EC-FA94-4528-B9AC-71FBB1E89581}" destId="{40366790-B654-4173-9660-9F9517B93CEB}" srcOrd="3" destOrd="0" presId="urn:microsoft.com/office/officeart/2005/8/layout/cycle6"/>
    <dgm:cxn modelId="{890E88DA-DCF5-4516-8E75-3C6B6F6562C6}" type="presParOf" srcId="{E27BC2EC-FA94-4528-B9AC-71FBB1E89581}" destId="{4D5696DB-1246-4870-AF66-F92CCAD5821B}" srcOrd="4" destOrd="0" presId="urn:microsoft.com/office/officeart/2005/8/layout/cycle6"/>
    <dgm:cxn modelId="{30E96000-3E50-481E-AD14-AF35B09948FF}" type="presParOf" srcId="{E27BC2EC-FA94-4528-B9AC-71FBB1E89581}" destId="{28B29A3D-E9CB-449E-AC90-6A4ABA72A6A6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F3FEB7-9DC9-4397-B4D9-186F72462933}">
      <dsp:nvSpPr>
        <dsp:cNvPr id="0" name=""/>
        <dsp:cNvSpPr/>
      </dsp:nvSpPr>
      <dsp:spPr>
        <a:xfrm>
          <a:off x="590" y="1773226"/>
          <a:ext cx="3026735" cy="196737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b="1" kern="1200" dirty="0">
              <a:solidFill>
                <a:schemeClr val="accent1">
                  <a:lumMod val="75000"/>
                </a:schemeClr>
              </a:solidFill>
            </a:rPr>
            <a:t>LIKE</a:t>
          </a:r>
          <a:r>
            <a:rPr lang="en-IN" sz="3000" kern="1200" dirty="0"/>
            <a:t> </a:t>
          </a:r>
          <a:r>
            <a:rPr lang="en-IN" sz="3000" b="1" kern="1200" dirty="0">
              <a:solidFill>
                <a:srgbClr val="FF0000"/>
              </a:solidFill>
            </a:rPr>
            <a:t>SHARE </a:t>
          </a:r>
          <a:r>
            <a:rPr lang="en-IN" sz="3000" kern="1200" dirty="0"/>
            <a:t>SUSCRIBE AND COMMENT </a:t>
          </a:r>
          <a:endParaRPr lang="en-US" sz="3000" kern="1200" dirty="0"/>
        </a:p>
      </dsp:txBody>
      <dsp:txXfrm>
        <a:off x="96629" y="1869265"/>
        <a:ext cx="2834657" cy="1775300"/>
      </dsp:txXfrm>
    </dsp:sp>
    <dsp:sp modelId="{1CCD3F52-B499-44AD-B1D7-E7C099EA3442}">
      <dsp:nvSpPr>
        <dsp:cNvPr id="0" name=""/>
        <dsp:cNvSpPr/>
      </dsp:nvSpPr>
      <dsp:spPr>
        <a:xfrm>
          <a:off x="1513958" y="1088762"/>
          <a:ext cx="3336306" cy="3336306"/>
        </a:xfrm>
        <a:custGeom>
          <a:avLst/>
          <a:gdLst/>
          <a:ahLst/>
          <a:cxnLst/>
          <a:rect l="0" t="0" r="0" b="0"/>
          <a:pathLst>
            <a:path>
              <a:moveTo>
                <a:pt x="336964" y="662832"/>
              </a:moveTo>
              <a:arcTo wR="1668153" hR="1668153" stAng="13023618" swAng="6352764"/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366790-B654-4173-9660-9F9517B93CEB}">
      <dsp:nvSpPr>
        <dsp:cNvPr id="0" name=""/>
        <dsp:cNvSpPr/>
      </dsp:nvSpPr>
      <dsp:spPr>
        <a:xfrm>
          <a:off x="3336897" y="1773226"/>
          <a:ext cx="3026735" cy="196737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/>
            <a:t>THERE IS MORE TO COME</a:t>
          </a:r>
          <a:endParaRPr lang="en-US" sz="3000" kern="1200"/>
        </a:p>
      </dsp:txBody>
      <dsp:txXfrm>
        <a:off x="3432936" y="1869265"/>
        <a:ext cx="2834657" cy="1775300"/>
      </dsp:txXfrm>
    </dsp:sp>
    <dsp:sp modelId="{28B29A3D-E9CB-449E-AC90-6A4ABA72A6A6}">
      <dsp:nvSpPr>
        <dsp:cNvPr id="0" name=""/>
        <dsp:cNvSpPr/>
      </dsp:nvSpPr>
      <dsp:spPr>
        <a:xfrm>
          <a:off x="1513958" y="1088762"/>
          <a:ext cx="3336306" cy="3336306"/>
        </a:xfrm>
        <a:custGeom>
          <a:avLst/>
          <a:gdLst/>
          <a:ahLst/>
          <a:cxnLst/>
          <a:rect l="0" t="0" r="0" b="0"/>
          <a:pathLst>
            <a:path>
              <a:moveTo>
                <a:pt x="2999342" y="2673474"/>
              </a:moveTo>
              <a:arcTo wR="1668153" hR="1668153" stAng="2223618" swAng="6352764"/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C511F-7280-5791-DAED-D23EC643EC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2052CE-0E72-529B-6E21-B95201279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AA02F-CCB5-2210-3140-75DFD5AC5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C2EC9-4067-3F07-3E86-5E752ABA9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735D6-0DD7-8BBC-38C2-3E88F8A7E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5245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89A9C-1E7D-B97A-A65B-E2B965834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3D7712-3627-882D-5802-DF0B0B997F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7F6FF-1350-19E1-8D1B-22AA4E65B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50FFF-8BB0-D26F-F36B-2CA6C83D5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40599-3532-EAD8-0CC7-D44BA3529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0725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801D13-E6E8-F6C5-ADF0-1FFEBB6DE7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C382C7-EA6D-369C-F11D-6D735E346C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0C756-C7E5-FAF4-9979-02E3F0604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D95E0-64C1-BE29-56A8-A321931C2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7A338-F62D-CCFA-D690-962DCE3A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2375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F32E2-9E1A-0C11-9BA1-CF07D53FD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008A6-3EA4-FFBC-2A82-AABD56519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CFA9A-901E-6F31-F6CB-3B72DFE2B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C4C22-1B2F-8905-5EC7-4C4E8BA91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17830-2871-32F6-B509-061B116BF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444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D2A7B-DA57-92BC-BE09-0B6995414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EA08A1-A32C-C954-51D1-571B743C5D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7DC91-EB47-FB1F-E23C-BF977DD4A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56076-8AE7-75BB-8BFB-219D7F095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CC3EB-2F62-E867-1ABE-80BCF0956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5363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7F7B0-A4B8-4207-A077-9274505CD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C983C-09FE-9038-1622-5DA209ED7C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84D39B-C06D-CFE1-F5DB-C2BBDA708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55AA4-72AC-D48D-7306-AE07EDEAA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316924-76EE-E9F4-AEB1-89A2AFA16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86B904-6D6E-0B6B-63A6-E43E7D74C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8201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1E55B-7B42-D395-99EC-B12D61287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96BCB-CA33-859D-EF1D-B3FB6C338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18782-95BA-3931-2603-BDE9D4A35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47B4D6-7459-94EB-4B90-EE19661DC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8E296F-C518-5043-059A-96C8ECB1C5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C9B8DA-F489-0012-C4BF-D4BE06B0A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914FF0-F162-CE84-67F2-4787C7610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3B4E18-0362-764A-543F-ADFECF5F3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4959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BB96-74D7-C48A-949E-E153B0F3F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5BA7A6-2178-5FF7-C74E-9BA0FC3A4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446B03-3903-201F-8990-56C2F3DB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69C17-4687-7F52-C1F4-15E3F683E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6592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606500-54EF-A776-E796-0E7BD3463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1C4A06-7CB6-0D41-05CC-0C325E272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C0A9A5-9AE4-716B-1F08-73CC0821B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4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032A0-9126-9150-BF5F-148C4FE94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51612-0F15-DEAC-1D79-334703F4A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80486-8BA0-D35D-B301-3664D0693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C3B040-4264-5C97-1AC9-ECCC8C1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18F1BF-9530-9F73-8DA5-C237436BB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4FB10-76A7-BE23-5A56-1932E9167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0158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85FC4-8042-A773-CD5A-386F0CE00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34DBB9-739F-1AF3-97A0-3ECD4E3D1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7E12EE-C454-F522-88DF-D85E5EC73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D4E2DB-9C6C-2631-0C57-F2584C43F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3FC13F-893E-1F03-7A23-4ED569936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3B204E-35DE-BC47-FCD0-C3B3B22C2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360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E69483-0683-0FB9-963C-7293402D3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13DFB5-E88D-6DC2-103B-3F56C5203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3BABB-FA5D-575A-FD7E-03EA463A6D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18CB1F-54CF-4039-A6C9-3DCA810068A2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82C64-1B98-B5D6-F907-0A1ADC60C0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F2099-DF61-883B-2B4B-A57684C4CE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7BF3EB-7E89-47AD-B819-C074138372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0717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People Discussing">
            <a:extLst>
              <a:ext uri="{FF2B5EF4-FFF2-40B4-BE49-F238E27FC236}">
                <a16:creationId xmlns:a16="http://schemas.microsoft.com/office/drawing/2014/main" id="{CDA703E6-EAB1-FD24-1375-23F956F857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D8C353-BD25-5C01-7FC2-7B6C0DD1E4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733" y="554845"/>
            <a:ext cx="10656891" cy="3902673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Ossc CGL all job profile </a:t>
            </a:r>
            <a:endParaRPr lang="en-IN" sz="520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996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7774C-1EF1-87E3-E346-185F436A5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en-IN" sz="1100" b="1"/>
              <a:t>Work Environment &amp; Location</a:t>
            </a:r>
            <a:endParaRPr lang="en-IN" sz="1100"/>
          </a:p>
          <a:p>
            <a:pPr lvl="0"/>
            <a:r>
              <a:rPr lang="en-IN" sz="1100" b="1"/>
              <a:t>Work Environment:</a:t>
            </a:r>
            <a:r>
              <a:rPr lang="en-IN" sz="1100"/>
              <a:t> Highly active. You will spend a significant amount of time in the field visiting villages, markets, and storage godowns.</a:t>
            </a:r>
          </a:p>
          <a:p>
            <a:pPr lvl="0"/>
            <a:r>
              <a:rPr lang="en-IN" sz="1100" b="1"/>
              <a:t>Location Stability:</a:t>
            </a:r>
            <a:r>
              <a:rPr lang="en-IN" sz="1100"/>
              <a:t> Moderate to High. Postings are generally at Block/Sub-divisional headquarters. While you stay in one town, you will travel daily within your assigned block.</a:t>
            </a:r>
          </a:p>
          <a:p>
            <a:pPr lvl="0"/>
            <a:r>
              <a:rPr lang="en-IN" sz="1100" b="1"/>
              <a:t>Authority &amp; Power:</a:t>
            </a:r>
            <a:r>
              <a:rPr lang="en-IN" sz="1100"/>
              <a:t> High. You have the power to seize stocks, cancel licenses of corrupt dealers, and file cases under the </a:t>
            </a:r>
            <a:r>
              <a:rPr lang="en-IN" sz="1100" b="1"/>
              <a:t>Essential Commodities Act</a:t>
            </a:r>
            <a:r>
              <a:rPr lang="en-IN" sz="1100"/>
              <a:t>.</a:t>
            </a:r>
          </a:p>
          <a:p>
            <a:br>
              <a:rPr lang="en-IN" sz="1100"/>
            </a:br>
            <a:endParaRPr lang="en-IN" sz="1100"/>
          </a:p>
          <a:p>
            <a:r>
              <a:rPr lang="en-IN" sz="1100" b="1"/>
              <a:t>Career Growth &amp; Promotions</a:t>
            </a:r>
            <a:endParaRPr lang="en-IN" sz="1100"/>
          </a:p>
          <a:p>
            <a:r>
              <a:rPr lang="en-IN" sz="1100"/>
              <a:t>The promotion ladder is well-defined, transitioning from field-level oversight to district-level administration:</a:t>
            </a:r>
          </a:p>
          <a:p>
            <a:pPr lvl="0"/>
            <a:r>
              <a:rPr lang="en-IN" sz="1100" b="1"/>
              <a:t>Inspector of Supplies</a:t>
            </a:r>
            <a:r>
              <a:rPr lang="en-IN" sz="1100"/>
              <a:t> (Entry)</a:t>
            </a:r>
          </a:p>
          <a:p>
            <a:pPr lvl="0"/>
            <a:r>
              <a:rPr lang="en-IN" sz="1100" b="1"/>
              <a:t>Assistant Civil Supplies Officer (ACSO)</a:t>
            </a:r>
            <a:r>
              <a:rPr lang="en-IN" sz="1100"/>
              <a:t> (First Promotion - Gazetted)</a:t>
            </a:r>
          </a:p>
          <a:p>
            <a:pPr lvl="0"/>
            <a:r>
              <a:rPr lang="en-IN" sz="1100" b="1"/>
              <a:t>Additional Civil Supplies Officer (Addl. CSO)</a:t>
            </a:r>
            <a:endParaRPr lang="en-IN" sz="1100"/>
          </a:p>
          <a:p>
            <a:pPr lvl="0"/>
            <a:r>
              <a:rPr lang="en-IN" sz="1100" b="1"/>
              <a:t>Civil Supplies Officer (CSO)</a:t>
            </a:r>
            <a:r>
              <a:rPr lang="en-IN" sz="1100"/>
              <a:t> (District Level)</a:t>
            </a:r>
          </a:p>
          <a:p>
            <a:endParaRPr lang="en-IN" sz="1100"/>
          </a:p>
        </p:txBody>
      </p:sp>
    </p:spTree>
    <p:extLst>
      <p:ext uri="{BB962C8B-B14F-4D97-AF65-F5344CB8AC3E}">
        <p14:creationId xmlns:p14="http://schemas.microsoft.com/office/powerpoint/2010/main" val="1475242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12191990" cy="23586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14B04-D3FF-423E-D5E6-7A47FF10F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1520377"/>
          </a:xfrm>
        </p:spPr>
        <p:txBody>
          <a:bodyPr anchor="ctr">
            <a:normAutofit/>
          </a:bodyPr>
          <a:lstStyle/>
          <a:p>
            <a:r>
              <a:rPr lang="en-IN" b="1">
                <a:solidFill>
                  <a:schemeClr val="bg1"/>
                </a:solidFill>
              </a:rPr>
              <a:t>Pros &amp; Cons</a:t>
            </a:r>
            <a:br>
              <a:rPr lang="en-IN">
                <a:solidFill>
                  <a:schemeClr val="bg1"/>
                </a:solidFill>
              </a:rPr>
            </a:br>
            <a:endParaRPr lang="en-IN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358676"/>
            <a:ext cx="12191990" cy="45454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893697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DDA10-E088-99CB-7356-D83122DE1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59" y="3100283"/>
            <a:ext cx="9889788" cy="3076679"/>
          </a:xfrm>
        </p:spPr>
        <p:txBody>
          <a:bodyPr>
            <a:normAutofit/>
          </a:bodyPr>
          <a:lstStyle/>
          <a:p>
            <a:r>
              <a:rPr lang="en-IN" sz="1500" b="1"/>
              <a:t>Pros</a:t>
            </a:r>
            <a:endParaRPr lang="en-IN" sz="1500"/>
          </a:p>
          <a:p>
            <a:pPr lvl="0"/>
            <a:r>
              <a:rPr lang="en-IN" sz="1500" b="1"/>
              <a:t>Direct Social Service:</a:t>
            </a:r>
            <a:r>
              <a:rPr lang="en-IN" sz="1500"/>
              <a:t> You play a vital role in fighting hunger by ensuring food reaches the poor.</a:t>
            </a:r>
          </a:p>
          <a:p>
            <a:pPr lvl="0"/>
            <a:r>
              <a:rPr lang="en-IN" sz="1500" b="1"/>
              <a:t>Field Authority:</a:t>
            </a:r>
            <a:r>
              <a:rPr lang="en-IN" sz="1500"/>
              <a:t> One of the most "powerful" field jobs in OSSC CGL due to your oversight of essential goods.</a:t>
            </a:r>
          </a:p>
          <a:p>
            <a:pPr lvl="0"/>
            <a:r>
              <a:rPr lang="en-IN" sz="1500" b="1"/>
              <a:t>Diverse Experience:</a:t>
            </a:r>
            <a:r>
              <a:rPr lang="en-IN" sz="1500"/>
              <a:t> You gain expertise in logistics, law enforcement, and public administration.</a:t>
            </a:r>
          </a:p>
          <a:p>
            <a:r>
              <a:rPr lang="en-IN" sz="1500" b="1"/>
              <a:t>Cons</a:t>
            </a:r>
            <a:endParaRPr lang="en-IN" sz="1500"/>
          </a:p>
          <a:p>
            <a:pPr lvl="0"/>
            <a:r>
              <a:rPr lang="en-IN" sz="1500" b="1"/>
              <a:t>High Pressure:</a:t>
            </a:r>
            <a:r>
              <a:rPr lang="en-IN" sz="1500"/>
              <a:t> Huge workload during paddy procurement seasons (day and night duties at Mandis).</a:t>
            </a:r>
          </a:p>
          <a:p>
            <a:pPr lvl="0"/>
            <a:r>
              <a:rPr lang="en-IN" sz="1500" b="1"/>
              <a:t>Field Risk:</a:t>
            </a:r>
            <a:r>
              <a:rPr lang="en-IN" sz="1500"/>
              <a:t> Enforcement actions against hoarders or powerful dealers can sometimes lead to friction or local political pressure.</a:t>
            </a:r>
          </a:p>
          <a:p>
            <a:r>
              <a:rPr lang="en-IN" sz="1500" b="1"/>
              <a:t>Travel:</a:t>
            </a:r>
            <a:r>
              <a:rPr lang="en-IN" sz="1500"/>
              <a:t> Continuous travel to remote rural areas is mandatory</a:t>
            </a:r>
          </a:p>
        </p:txBody>
      </p:sp>
    </p:spTree>
    <p:extLst>
      <p:ext uri="{BB962C8B-B14F-4D97-AF65-F5344CB8AC3E}">
        <p14:creationId xmlns:p14="http://schemas.microsoft.com/office/powerpoint/2010/main" val="403163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E4E05-ECFA-1041-2434-7C016EFC3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This post is </a:t>
            </a:r>
            <a:r>
              <a:rPr lang="en-IN" b="1" dirty="0"/>
              <a:t>best for candidates</a:t>
            </a:r>
            <a:r>
              <a:rPr lang="en-IN" dirty="0"/>
              <a:t> who are energetic, possess strong leadership qualities, and enjoy field-based work. If you prefer a sedentary "desk job," this may not be for you. It is ideal for those who want a job with high social status and the authority to make a tangible difference in the lives of the rural population.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2660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F9D27D-CE19-0893-335D-C12418B58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b="1" u="sng" dirty="0"/>
              <a:t>Inspector of Co-operative Societies (ICS)</a:t>
            </a:r>
            <a:r>
              <a:rPr lang="en-IN" dirty="0"/>
              <a:t>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2A46FD3-5FEC-0A78-6C8E-062A8BCC88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4854950"/>
              </p:ext>
            </p:extLst>
          </p:nvPr>
        </p:nvGraphicFramePr>
        <p:xfrm>
          <a:off x="838200" y="2101192"/>
          <a:ext cx="10515600" cy="400767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95784">
                  <a:extLst>
                    <a:ext uri="{9D8B030D-6E8A-4147-A177-3AD203B41FA5}">
                      <a16:colId xmlns:a16="http://schemas.microsoft.com/office/drawing/2014/main" val="4111811297"/>
                    </a:ext>
                  </a:extLst>
                </a:gridCol>
                <a:gridCol w="7919816">
                  <a:extLst>
                    <a:ext uri="{9D8B030D-6E8A-4147-A177-3AD203B41FA5}">
                      <a16:colId xmlns:a16="http://schemas.microsoft.com/office/drawing/2014/main" val="1100991588"/>
                    </a:ext>
                  </a:extLst>
                </a:gridCol>
              </a:tblGrid>
              <a:tr h="45598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Feature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Details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extLst>
                  <a:ext uri="{0D108BD9-81ED-4DB2-BD59-A6C34878D82A}">
                    <a16:rowId xmlns:a16="http://schemas.microsoft.com/office/drawing/2014/main" val="447785069"/>
                  </a:ext>
                </a:extLst>
              </a:tr>
              <a:tr h="45598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Parent Department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Co-operation Department, Government of Odisha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extLst>
                  <a:ext uri="{0D108BD9-81ED-4DB2-BD59-A6C34878D82A}">
                    <a16:rowId xmlns:a16="http://schemas.microsoft.com/office/drawing/2014/main" val="1088928588"/>
                  </a:ext>
                </a:extLst>
              </a:tr>
              <a:tr h="8158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Directorate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Registrar of Co-operative Societies (RCS), Odisha, Bhubaneswar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extLst>
                  <a:ext uri="{0D108BD9-81ED-4DB2-BD59-A6C34878D82A}">
                    <a16:rowId xmlns:a16="http://schemas.microsoft.com/office/drawing/2014/main" val="2558969610"/>
                  </a:ext>
                </a:extLst>
              </a:tr>
              <a:tr h="45598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Pay Level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Level 9 (7th Pay Commission)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extLst>
                  <a:ext uri="{0D108BD9-81ED-4DB2-BD59-A6C34878D82A}">
                    <a16:rowId xmlns:a16="http://schemas.microsoft.com/office/drawing/2014/main" val="1250553175"/>
                  </a:ext>
                </a:extLst>
              </a:tr>
              <a:tr h="45598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Basic Pay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₹35,400 to ₹1,12,400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extLst>
                  <a:ext uri="{0D108BD9-81ED-4DB2-BD59-A6C34878D82A}">
                    <a16:rowId xmlns:a16="http://schemas.microsoft.com/office/drawing/2014/main" val="1931023268"/>
                  </a:ext>
                </a:extLst>
              </a:tr>
              <a:tr h="45598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Monthly Salary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Approx. ₹52,000 – ₹55,000 (including DA, HRA, Medical, etc.)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extLst>
                  <a:ext uri="{0D108BD9-81ED-4DB2-BD59-A6C34878D82A}">
                    <a16:rowId xmlns:a16="http://schemas.microsoft.com/office/drawing/2014/main" val="1804037359"/>
                  </a:ext>
                </a:extLst>
              </a:tr>
              <a:tr h="45598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Primary Focus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Monitoring and Audit of Co-operative Societies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extLst>
                  <a:ext uri="{0D108BD9-81ED-4DB2-BD59-A6C34878D82A}">
                    <a16:rowId xmlns:a16="http://schemas.microsoft.com/office/drawing/2014/main" val="4136163353"/>
                  </a:ext>
                </a:extLst>
              </a:tr>
              <a:tr h="45598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Posting Type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 dirty="0">
                          <a:effectLst/>
                        </a:rPr>
                        <a:t>Circle/Block Level (Sub-divisional offices)</a:t>
                      </a:r>
                      <a:endParaRPr lang="en-IN" sz="2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105" marR="19105" marT="19105" marB="19105" anchor="ctr"/>
                </a:tc>
                <a:extLst>
                  <a:ext uri="{0D108BD9-81ED-4DB2-BD59-A6C34878D82A}">
                    <a16:rowId xmlns:a16="http://schemas.microsoft.com/office/drawing/2014/main" val="34520295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8983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DCDEB-2C3F-568B-A99B-EC3D00371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1895"/>
            <a:ext cx="10515600" cy="5455068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The role is a mix of </a:t>
            </a:r>
            <a:r>
              <a:rPr lang="en-IN" b="1" dirty="0"/>
              <a:t>regulatory oversight</a:t>
            </a:r>
            <a:r>
              <a:rPr lang="en-IN" dirty="0"/>
              <a:t> and </a:t>
            </a:r>
            <a:r>
              <a:rPr lang="en-IN" b="1" dirty="0"/>
              <a:t>rural development</a:t>
            </a:r>
            <a:r>
              <a:rPr lang="en-IN" dirty="0"/>
              <a:t>:</a:t>
            </a:r>
          </a:p>
          <a:p>
            <a:pPr lvl="0"/>
            <a:r>
              <a:rPr lang="en-IN" b="1" dirty="0"/>
              <a:t>Audit &amp; Inspection:</a:t>
            </a:r>
            <a:r>
              <a:rPr lang="en-IN" dirty="0"/>
              <a:t> Periodically auditing the accounts of various co-operative societies (like PACS, LAMPS, and cold storages) to ensure transparency and prevent financial fraud.</a:t>
            </a:r>
          </a:p>
          <a:p>
            <a:pPr lvl="0"/>
            <a:r>
              <a:rPr lang="en-IN" b="1" dirty="0"/>
              <a:t>Dispute Resolution:</a:t>
            </a:r>
            <a:r>
              <a:rPr lang="en-IN" dirty="0"/>
              <a:t> Acting as an </a:t>
            </a:r>
            <a:r>
              <a:rPr lang="en-IN" b="1" dirty="0"/>
              <a:t>Arbitrator</a:t>
            </a:r>
            <a:r>
              <a:rPr lang="en-IN" dirty="0"/>
              <a:t> to settle disputes within co-operative societies regarding management, elections, or business operations.</a:t>
            </a:r>
          </a:p>
          <a:p>
            <a:pPr lvl="0"/>
            <a:r>
              <a:rPr lang="en-IN" b="1" dirty="0"/>
              <a:t>Loan Supervision:</a:t>
            </a:r>
            <a:r>
              <a:rPr lang="en-IN" dirty="0"/>
              <a:t> Overseeing the distribution and recovery of agricultural loans provided to farmers through co-operative banks and societies.</a:t>
            </a:r>
          </a:p>
          <a:p>
            <a:pPr lvl="0"/>
            <a:r>
              <a:rPr lang="en-IN" b="1" dirty="0"/>
              <a:t>Election Monitoring:</a:t>
            </a:r>
            <a:r>
              <a:rPr lang="en-IN" dirty="0"/>
              <a:t> Conducting or supervising elections for the Managing Committees of co-operative societies to ensure democratic functioning.</a:t>
            </a:r>
          </a:p>
          <a:p>
            <a:pPr lvl="0"/>
            <a:r>
              <a:rPr lang="en-IN" b="1" dirty="0"/>
              <a:t>Revitalization:</a:t>
            </a:r>
            <a:r>
              <a:rPr lang="en-IN" dirty="0"/>
              <a:t> Identifying defunct or dormant societies and taking steps to revitalize or liquidate them if necessary.</a:t>
            </a:r>
          </a:p>
          <a:p>
            <a:pPr lvl="0"/>
            <a:r>
              <a:rPr lang="en-IN" b="1" dirty="0"/>
              <a:t>Public Awareness:</a:t>
            </a:r>
            <a:r>
              <a:rPr lang="en-IN" dirty="0"/>
              <a:t> Educating rural populations about the benefits of co-operative movements and government-sponsored credit schemes.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39403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9088A-56AF-F876-DF20-7F6DBF01C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Jurisdiction &amp; Authority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Operates within a specific </a:t>
            </a:r>
            <a:r>
              <a:rPr lang="en-IN" b="1" dirty="0"/>
              <a:t>Co-operative Circle</a:t>
            </a:r>
            <a:r>
              <a:rPr lang="en-IN" dirty="0"/>
              <a:t> or Block. You report to the Assistant Registrar of Co-operative Societies (ARCS).</a:t>
            </a:r>
          </a:p>
          <a:p>
            <a:pPr lvl="0"/>
            <a:r>
              <a:rPr lang="en-IN" b="1" dirty="0"/>
              <a:t>Authority &amp; Power:</a:t>
            </a:r>
            <a:r>
              <a:rPr lang="en-IN" dirty="0"/>
              <a:t> The ICS has the power to seize records, books of accounts, and securities if irregularities are found. They have the authority to call general meetings and verify physical stocks.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8263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E5D03-66D2-63A0-3728-48CC9E222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promotion hierarchy in the Odisha Co-operative Service is structured and offers good long-term growth:</a:t>
            </a:r>
          </a:p>
          <a:p>
            <a:pPr lvl="0"/>
            <a:r>
              <a:rPr lang="en-IN" b="1" dirty="0"/>
              <a:t>Inspector of Co-operative Societies</a:t>
            </a:r>
            <a:r>
              <a:rPr lang="en-IN" dirty="0"/>
              <a:t> (Entry Level)</a:t>
            </a:r>
          </a:p>
          <a:p>
            <a:pPr lvl="0"/>
            <a:r>
              <a:rPr lang="en-IN" b="1" dirty="0"/>
              <a:t>Sub-Assistant Registrar of Co-operative Societies (Sub-ARCS)</a:t>
            </a:r>
            <a:endParaRPr lang="en-IN" dirty="0"/>
          </a:p>
          <a:p>
            <a:pPr lvl="0"/>
            <a:r>
              <a:rPr lang="en-IN" b="1" dirty="0"/>
              <a:t>Assistant Registrar (ARCS)</a:t>
            </a:r>
            <a:r>
              <a:rPr lang="en-IN" dirty="0"/>
              <a:t> (Gazetted - Group B)</a:t>
            </a:r>
          </a:p>
          <a:p>
            <a:pPr lvl="0"/>
            <a:r>
              <a:rPr lang="en-IN" b="1" dirty="0"/>
              <a:t>Deputy Registrar (DRCS)</a:t>
            </a:r>
            <a:r>
              <a:rPr lang="en-IN" dirty="0"/>
              <a:t> (Group A)</a:t>
            </a:r>
          </a:p>
          <a:p>
            <a:pPr lvl="0"/>
            <a:r>
              <a:rPr lang="en-IN" b="1" dirty="0"/>
              <a:t>Joint Registrar / Additional Registrar</a:t>
            </a:r>
            <a:endParaRPr lang="en-IN" dirty="0"/>
          </a:p>
          <a:p>
            <a:r>
              <a:rPr lang="en-IN" b="1" dirty="0"/>
              <a:t>Career Growth Note:</a:t>
            </a:r>
            <a:r>
              <a:rPr lang="en-IN" dirty="0"/>
              <a:t> Advancement usually depends on seniority and passing mandatory departmental examinations.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875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E9438-CFDA-5892-91C5-8CBF9227B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Pros &amp; Cons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9EE05-BB14-B77B-7B59-EB617840A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3368"/>
            <a:ext cx="10515600" cy="4893595"/>
          </a:xfrm>
        </p:spPr>
        <p:txBody>
          <a:bodyPr>
            <a:normAutofit fontScale="92500" lnSpcReduction="20000"/>
          </a:bodyPr>
          <a:lstStyle/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Social Status:</a:t>
            </a:r>
            <a:r>
              <a:rPr lang="en-IN" dirty="0"/>
              <a:t> High respect in rural and semi-urban areas as a key financial regulator.</a:t>
            </a:r>
          </a:p>
          <a:p>
            <a:pPr lvl="0"/>
            <a:r>
              <a:rPr lang="en-IN" b="1" dirty="0"/>
              <a:t>Direct Impact:</a:t>
            </a:r>
            <a:r>
              <a:rPr lang="en-IN" dirty="0"/>
              <a:t> You play a direct role in the agricultural economy by securing farmer credit.</a:t>
            </a:r>
          </a:p>
          <a:p>
            <a:pPr lvl="0"/>
            <a:r>
              <a:rPr lang="en-IN" b="1" dirty="0"/>
              <a:t>Work-Life Balance:</a:t>
            </a:r>
            <a:r>
              <a:rPr lang="en-IN" dirty="0"/>
              <a:t> Generally stable office hours, though field visits are required.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Rural Travel:</a:t>
            </a:r>
            <a:r>
              <a:rPr lang="en-IN" dirty="0"/>
              <a:t> Significant travel to interior villages to inspect primary societies.</a:t>
            </a:r>
          </a:p>
          <a:p>
            <a:pPr lvl="0"/>
            <a:r>
              <a:rPr lang="en-IN" b="1" dirty="0"/>
              <a:t>Financial Liability:</a:t>
            </a:r>
            <a:r>
              <a:rPr lang="en-IN" dirty="0"/>
              <a:t> Handling audits means you must be very meticulous; errors in audit reports can lead to departmental scrutiny.</a:t>
            </a:r>
          </a:p>
          <a:p>
            <a:r>
              <a:rPr lang="en-IN" b="1" dirty="0"/>
              <a:t>Pressure:</a:t>
            </a:r>
            <a:r>
              <a:rPr lang="en-IN" dirty="0"/>
              <a:t> During loan recovery or election seasons, the workload and local political pressure can increase.</a:t>
            </a:r>
          </a:p>
          <a:p>
            <a:pPr lvl="0"/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6094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AD244-E56A-74A0-C213-D178BBC4C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This post is </a:t>
            </a:r>
            <a:r>
              <a:rPr lang="en-IN" b="1" dirty="0"/>
              <a:t>best for candidates</a:t>
            </a:r>
            <a:r>
              <a:rPr lang="en-IN" dirty="0"/>
              <a:t> who have a background in </a:t>
            </a:r>
            <a:r>
              <a:rPr lang="en-IN" b="1" dirty="0"/>
              <a:t>Commerce, Economics, or Law</a:t>
            </a:r>
            <a:r>
              <a:rPr lang="en-IN" dirty="0"/>
              <a:t> and who enjoy a mix of field work and financial auditing. It is ideal for someone who wants to work closely with the rural population and agricultural sector while maintaining a stable government career with a clear promotional path</a:t>
            </a:r>
          </a:p>
        </p:txBody>
      </p:sp>
    </p:spTree>
    <p:extLst>
      <p:ext uri="{BB962C8B-B14F-4D97-AF65-F5344CB8AC3E}">
        <p14:creationId xmlns:p14="http://schemas.microsoft.com/office/powerpoint/2010/main" val="3797592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F1E488-E8D4-A6CB-B503-5B8844EE6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sz="3100" b="1" u="sng"/>
              <a:t>Gram Panchayat Development Officer (GPDO</a:t>
            </a:r>
            <a:br>
              <a:rPr lang="en-IN" sz="3100"/>
            </a:br>
            <a:endParaRPr lang="en-IN" sz="31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034CDB0-9BA3-0FA3-808B-28847EB7D4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1029049"/>
              </p:ext>
            </p:extLst>
          </p:nvPr>
        </p:nvGraphicFramePr>
        <p:xfrm>
          <a:off x="838200" y="2447560"/>
          <a:ext cx="10515601" cy="33149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95867">
                  <a:extLst>
                    <a:ext uri="{9D8B030D-6E8A-4147-A177-3AD203B41FA5}">
                      <a16:colId xmlns:a16="http://schemas.microsoft.com/office/drawing/2014/main" val="3036792329"/>
                    </a:ext>
                  </a:extLst>
                </a:gridCol>
                <a:gridCol w="7819734">
                  <a:extLst>
                    <a:ext uri="{9D8B030D-6E8A-4147-A177-3AD203B41FA5}">
                      <a16:colId xmlns:a16="http://schemas.microsoft.com/office/drawing/2014/main" val="3473607154"/>
                    </a:ext>
                  </a:extLst>
                </a:gridCol>
              </a:tblGrid>
              <a:tr h="4735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Feature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Details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extLst>
                  <a:ext uri="{0D108BD9-81ED-4DB2-BD59-A6C34878D82A}">
                    <a16:rowId xmlns:a16="http://schemas.microsoft.com/office/drawing/2014/main" val="3082801781"/>
                  </a:ext>
                </a:extLst>
              </a:tr>
              <a:tr h="4735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Parent Department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Panchayati Raj &amp; Drinking Water Department, Odisha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extLst>
                  <a:ext uri="{0D108BD9-81ED-4DB2-BD59-A6C34878D82A}">
                    <a16:rowId xmlns:a16="http://schemas.microsoft.com/office/drawing/2014/main" val="3664091932"/>
                  </a:ext>
                </a:extLst>
              </a:tr>
              <a:tr h="4735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Pay Level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Level 9 (7th Pay Commission)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extLst>
                  <a:ext uri="{0D108BD9-81ED-4DB2-BD59-A6C34878D82A}">
                    <a16:rowId xmlns:a16="http://schemas.microsoft.com/office/drawing/2014/main" val="3489796632"/>
                  </a:ext>
                </a:extLst>
              </a:tr>
              <a:tr h="4735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Basic Pay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₹35,400 – ₹1,12,400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extLst>
                  <a:ext uri="{0D108BD9-81ED-4DB2-BD59-A6C34878D82A}">
                    <a16:rowId xmlns:a16="http://schemas.microsoft.com/office/drawing/2014/main" val="4062206506"/>
                  </a:ext>
                </a:extLst>
              </a:tr>
              <a:tr h="4735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Gross Salary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Approx. ₹54,000 – ₹58,000 (Including DA, HRA, Medical)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extLst>
                  <a:ext uri="{0D108BD9-81ED-4DB2-BD59-A6C34878D82A}">
                    <a16:rowId xmlns:a16="http://schemas.microsoft.com/office/drawing/2014/main" val="3903673772"/>
                  </a:ext>
                </a:extLst>
              </a:tr>
              <a:tr h="4735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Posting Type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Block Level (posted to specific Gram Panchayats)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extLst>
                  <a:ext uri="{0D108BD9-81ED-4DB2-BD59-A6C34878D82A}">
                    <a16:rowId xmlns:a16="http://schemas.microsoft.com/office/drawing/2014/main" val="4068875248"/>
                  </a:ext>
                </a:extLst>
              </a:tr>
              <a:tr h="4735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Primary Focus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 dirty="0">
                          <a:effectLst/>
                        </a:rPr>
                        <a:t>Rural Development, Scheme Implementation, GP Planning</a:t>
                      </a:r>
                      <a:endParaRPr lang="en-IN" sz="23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42" marR="19842" marT="19842" marB="19842" anchor="ctr"/>
                </a:tc>
                <a:extLst>
                  <a:ext uri="{0D108BD9-81ED-4DB2-BD59-A6C34878D82A}">
                    <a16:rowId xmlns:a16="http://schemas.microsoft.com/office/drawing/2014/main" val="3718508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98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89A904-6D83-3C1C-10A4-57A617338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sz="3100" b="1" u="sng" dirty="0"/>
              <a:t>1. The Assistant CT &amp; GST Officer (AC&amp;GTO) </a:t>
            </a:r>
            <a:br>
              <a:rPr lang="en-IN" sz="3100" dirty="0"/>
            </a:br>
            <a:endParaRPr lang="en-IN" sz="31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610DC05-679F-E6CE-72A9-01C7F252F6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3520856"/>
              </p:ext>
            </p:extLst>
          </p:nvPr>
        </p:nvGraphicFramePr>
        <p:xfrm>
          <a:off x="838200" y="2315351"/>
          <a:ext cx="10515600" cy="3579360"/>
        </p:xfrm>
        <a:graphic>
          <a:graphicData uri="http://schemas.openxmlformats.org/drawingml/2006/table">
            <a:tbl>
              <a:tblPr firstRow="1" firstCol="1" bandRow="1"/>
              <a:tblGrid>
                <a:gridCol w="2734419">
                  <a:extLst>
                    <a:ext uri="{9D8B030D-6E8A-4147-A177-3AD203B41FA5}">
                      <a16:colId xmlns:a16="http://schemas.microsoft.com/office/drawing/2014/main" val="1625609607"/>
                    </a:ext>
                  </a:extLst>
                </a:gridCol>
                <a:gridCol w="7781181">
                  <a:extLst>
                    <a:ext uri="{9D8B030D-6E8A-4147-A177-3AD203B41FA5}">
                      <a16:colId xmlns:a16="http://schemas.microsoft.com/office/drawing/2014/main" val="2630193741"/>
                    </a:ext>
                  </a:extLst>
                </a:gridCol>
              </a:tblGrid>
              <a:tr h="447420"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Feature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Details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0620971"/>
                  </a:ext>
                </a:extLst>
              </a:tr>
              <a:tr h="447420"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Parent Department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Finance Department</a:t>
                      </a:r>
                      <a:r>
                        <a:rPr lang="en-IN" sz="2300" b="0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, Government of Odisha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9972483"/>
                  </a:ext>
                </a:extLst>
              </a:tr>
              <a:tr h="447420"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Directorate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0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Commissionerate of CT &amp; GST, Odisha, Cuttack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6462968"/>
                  </a:ext>
                </a:extLst>
              </a:tr>
              <a:tr h="447420"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Pay Level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Level 9</a:t>
                      </a:r>
                      <a:r>
                        <a:rPr lang="en-IN" sz="2300" b="0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 (7th Pay Commission)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2013104"/>
                  </a:ext>
                </a:extLst>
              </a:tr>
              <a:tr h="447420"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Basic Pay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0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₹35,400 to ₹1,12,400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943959"/>
                  </a:ext>
                </a:extLst>
              </a:tr>
              <a:tr h="447420"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Initial Salary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0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Approx. </a:t>
                      </a: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₹52,000 – ₹55,000</a:t>
                      </a:r>
                      <a:r>
                        <a:rPr lang="en-IN" sz="2300" b="0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 (Including DA, HRA, Medical, etc.)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7478449"/>
                  </a:ext>
                </a:extLst>
              </a:tr>
              <a:tr h="447420"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Post Group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0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Group-B (Non-Gazetted, initially)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1728387"/>
                  </a:ext>
                </a:extLst>
              </a:tr>
              <a:tr h="447420"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1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Primary Focus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b="0" i="0" u="none" strike="noStrike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Indirect Tax Administration (GST, VAT, Profession Tax)</a:t>
                      </a:r>
                      <a:endParaRPr lang="en-IN" sz="3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475" marR="19475" marT="19475" marB="194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62672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5579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22FA5-8F06-49C1-8122-7527861F8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98358"/>
            <a:ext cx="10515600" cy="5278605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The GPDO is the executive backbone of the Gram Panchayat, acting as the bridge between the Block office and the village.</a:t>
            </a:r>
          </a:p>
          <a:p>
            <a:pPr lvl="0"/>
            <a:r>
              <a:rPr lang="en-IN" b="1" dirty="0"/>
              <a:t>GPDP Preparation:</a:t>
            </a:r>
            <a:r>
              <a:rPr lang="en-IN" dirty="0"/>
              <a:t> Nodal officer for preparing the </a:t>
            </a:r>
            <a:r>
              <a:rPr lang="en-IN" b="1" dirty="0"/>
              <a:t>Gram Panchayat Development Plan (GPDP)</a:t>
            </a:r>
            <a:r>
              <a:rPr lang="en-IN" dirty="0"/>
              <a:t>, ensuring village needs are documented and funded.</a:t>
            </a:r>
          </a:p>
          <a:p>
            <a:pPr lvl="0"/>
            <a:r>
              <a:rPr lang="en-IN" b="1" dirty="0"/>
              <a:t>Scheme Implementation:</a:t>
            </a:r>
            <a:r>
              <a:rPr lang="en-IN" dirty="0"/>
              <a:t> Overseeing the execution of various state and central schemes like MGNREGS (Rural Employment), PMAY-G (Housing), and Swachh Bharat Mission (Sanitation).</a:t>
            </a:r>
          </a:p>
          <a:p>
            <a:pPr lvl="0"/>
            <a:r>
              <a:rPr lang="en-IN" b="1" dirty="0"/>
              <a:t>Fund Management:</a:t>
            </a:r>
            <a:r>
              <a:rPr lang="en-IN" dirty="0"/>
              <a:t> Managing funds received from the Central Finance Commission (CFC) and State Finance Commission (SFC) for village infrastructure.</a:t>
            </a:r>
          </a:p>
          <a:p>
            <a:pPr lvl="0"/>
            <a:r>
              <a:rPr lang="en-IN" b="1" dirty="0"/>
              <a:t>Public Service Delivery:</a:t>
            </a:r>
            <a:r>
              <a:rPr lang="en-IN" dirty="0"/>
              <a:t> Ensuring timely delivery of services under the </a:t>
            </a:r>
            <a:r>
              <a:rPr lang="en-IN" b="1" dirty="0"/>
              <a:t>Odisha Right to Public Services Act (ORTPSA)</a:t>
            </a:r>
            <a:r>
              <a:rPr lang="en-IN" dirty="0"/>
              <a:t>, such as issuance of certificates or trade licenses.</a:t>
            </a:r>
          </a:p>
          <a:p>
            <a:pPr lvl="0"/>
            <a:r>
              <a:rPr lang="en-IN" b="1" dirty="0"/>
              <a:t>Paddy Procurement &amp; PDS:</a:t>
            </a:r>
            <a:r>
              <a:rPr lang="en-IN" dirty="0"/>
              <a:t> Monitoring the local Mandis during procurement seasons and verifying the distribution of rations.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06980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AAF0D-633F-2957-27E8-F91758ECC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Work Environment &amp; Jurisdiction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Usually assigned to </a:t>
            </a:r>
            <a:r>
              <a:rPr lang="en-IN" b="1" dirty="0"/>
              <a:t>one or two Gram Panchayats</a:t>
            </a:r>
            <a:r>
              <a:rPr lang="en-IN" dirty="0"/>
              <a:t> within a Block.</a:t>
            </a:r>
          </a:p>
          <a:p>
            <a:pPr lvl="0"/>
            <a:r>
              <a:rPr lang="en-IN" b="1" dirty="0"/>
              <a:t>Work Environment:</a:t>
            </a:r>
            <a:r>
              <a:rPr lang="en-IN" dirty="0"/>
              <a:t> Highly active and field-oriented. You will spend time in the GP office (often located in a rural area) and visiting village sites to inspect work progress.</a:t>
            </a:r>
          </a:p>
          <a:p>
            <a:pPr lvl="0"/>
            <a:r>
              <a:rPr lang="en-IN" b="1" dirty="0"/>
              <a:t>Authority &amp; Power:</a:t>
            </a:r>
            <a:r>
              <a:rPr lang="en-IN" dirty="0"/>
              <a:t> Significant administrative control over Panchayat funds and the execution of civil works. You have the power to verify bills and ensure the quality of local infrastructure.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7699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3D3AA-4E00-7E56-7421-0DA8D5277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GPDO has a clear path toward block and district-level administration:</a:t>
            </a:r>
          </a:p>
          <a:p>
            <a:pPr lvl="0"/>
            <a:r>
              <a:rPr lang="en-IN" b="1" dirty="0"/>
              <a:t>GPDO</a:t>
            </a:r>
            <a:r>
              <a:rPr lang="en-IN" dirty="0"/>
              <a:t> (Entry Level - Group B)</a:t>
            </a:r>
          </a:p>
          <a:p>
            <a:pPr lvl="0"/>
            <a:r>
              <a:rPr lang="en-IN" b="1" dirty="0"/>
              <a:t>Panchayat Executive Officer (Senior Grade)</a:t>
            </a:r>
            <a:endParaRPr lang="en-IN" dirty="0"/>
          </a:p>
          <a:p>
            <a:pPr lvl="0"/>
            <a:r>
              <a:rPr lang="en-IN" b="1" dirty="0"/>
              <a:t>GPEO (Gram Panchayat Extension Officer)</a:t>
            </a:r>
            <a:r>
              <a:rPr lang="en-IN" dirty="0"/>
              <a:t> - Often a first major promotion.</a:t>
            </a:r>
          </a:p>
          <a:p>
            <a:pPr lvl="0"/>
            <a:r>
              <a:rPr lang="en-IN" b="1" dirty="0"/>
              <a:t>PA (Progress Assistant)</a:t>
            </a:r>
            <a:r>
              <a:rPr lang="en-IN" dirty="0"/>
              <a:t> or equivalent administrative roles at the Block/District level.</a:t>
            </a:r>
          </a:p>
          <a:p>
            <a:r>
              <a:rPr lang="en-IN" b="1" dirty="0"/>
              <a:t>BDO (Block Development Officer)</a:t>
            </a:r>
            <a:r>
              <a:rPr lang="en-IN" dirty="0"/>
              <a:t> - Long-term growth can lead to OAS (Odisha Administrative Service) </a:t>
            </a:r>
          </a:p>
        </p:txBody>
      </p:sp>
    </p:spTree>
    <p:extLst>
      <p:ext uri="{BB962C8B-B14F-4D97-AF65-F5344CB8AC3E}">
        <p14:creationId xmlns:p14="http://schemas.microsoft.com/office/powerpoint/2010/main" val="15217670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C3017-5ED3-5343-649C-DC1642749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Pros &amp; Cons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742D4-CC23-069D-26F1-EB0A9EA99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Direct Development Impact:</a:t>
            </a:r>
            <a:r>
              <a:rPr lang="en-IN" dirty="0"/>
              <a:t> You see the results of your work in the form of new roads, houses, and water facilities for the poor.</a:t>
            </a:r>
          </a:p>
          <a:p>
            <a:pPr lvl="0"/>
            <a:r>
              <a:rPr lang="en-IN" b="1" dirty="0"/>
              <a:t>High Respect:</a:t>
            </a:r>
            <a:r>
              <a:rPr lang="en-IN" dirty="0"/>
              <a:t> In rural Odisha, the GPDO is a highly respected figure among the local community.</a:t>
            </a:r>
          </a:p>
          <a:p>
            <a:pPr lvl="0"/>
            <a:r>
              <a:rPr lang="en-IN" b="1" dirty="0"/>
              <a:t>Leadership Opportunity:</a:t>
            </a:r>
            <a:r>
              <a:rPr lang="en-IN" dirty="0"/>
              <a:t> You manage a team of local workers, Gaon </a:t>
            </a:r>
            <a:r>
              <a:rPr lang="en-IN" dirty="0" err="1"/>
              <a:t>Saathis</a:t>
            </a:r>
            <a:r>
              <a:rPr lang="en-IN" dirty="0"/>
              <a:t>, and coordinate with the Sarpanch.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Rural Postings:</a:t>
            </a:r>
            <a:r>
              <a:rPr lang="en-IN" dirty="0"/>
              <a:t> Most postings are in remote rural blocks where urban amenities might be limited.</a:t>
            </a:r>
          </a:p>
          <a:p>
            <a:pPr lvl="0"/>
            <a:r>
              <a:rPr lang="en-IN" b="1" dirty="0"/>
              <a:t>Work Pressure:</a:t>
            </a:r>
            <a:r>
              <a:rPr lang="en-IN" dirty="0"/>
              <a:t> Heavy workload due to the vast number of schemes and frequent visits by higher authorities (Collector/BDO).</a:t>
            </a:r>
          </a:p>
          <a:p>
            <a:pPr lvl="0"/>
            <a:r>
              <a:rPr lang="en-IN" b="1" dirty="0"/>
              <a:t>Local Coordination:</a:t>
            </a:r>
            <a:r>
              <a:rPr lang="en-IN" dirty="0"/>
              <a:t> Balancing work between the elected Sarpanch (political) and the BDO (administrative) can sometimes be tricky.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6941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F33D8-5371-567E-515A-4FCC0BB5E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The GPDO post is </a:t>
            </a:r>
            <a:r>
              <a:rPr lang="en-IN" b="1" dirty="0"/>
              <a:t>best for candidates</a:t>
            </a:r>
            <a:r>
              <a:rPr lang="en-IN" dirty="0"/>
              <a:t> who are passionate about </a:t>
            </a:r>
            <a:r>
              <a:rPr lang="en-IN" b="1" dirty="0"/>
              <a:t>rural transformation</a:t>
            </a:r>
            <a:r>
              <a:rPr lang="en-IN" dirty="0"/>
              <a:t> and enjoy being on the move. If you are someone who wants to exercise administrative authority at the grassroots level and prefers a job with high social visibility over a quiet desk job, this is an excellent choice.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03929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F7BB8-509C-802C-7C77-C4D85B186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b="1"/>
              <a:t>Junior Correctional Officer</a:t>
            </a:r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0A59A4B-22CC-B79B-7A2C-24E99892EB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3121999"/>
              </p:ext>
            </p:extLst>
          </p:nvPr>
        </p:nvGraphicFramePr>
        <p:xfrm>
          <a:off x="838200" y="2069761"/>
          <a:ext cx="10515601" cy="40705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36501">
                  <a:extLst>
                    <a:ext uri="{9D8B030D-6E8A-4147-A177-3AD203B41FA5}">
                      <a16:colId xmlns:a16="http://schemas.microsoft.com/office/drawing/2014/main" val="227071944"/>
                    </a:ext>
                  </a:extLst>
                </a:gridCol>
                <a:gridCol w="7879100">
                  <a:extLst>
                    <a:ext uri="{9D8B030D-6E8A-4147-A177-3AD203B41FA5}">
                      <a16:colId xmlns:a16="http://schemas.microsoft.com/office/drawing/2014/main" val="2810765848"/>
                    </a:ext>
                  </a:extLst>
                </a:gridCol>
              </a:tblGrid>
              <a:tr h="4631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Feature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Details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extLst>
                  <a:ext uri="{0D108BD9-81ED-4DB2-BD59-A6C34878D82A}">
                    <a16:rowId xmlns:a16="http://schemas.microsoft.com/office/drawing/2014/main" val="3759839750"/>
                  </a:ext>
                </a:extLst>
              </a:tr>
              <a:tr h="4631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Parent Department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Home Department, Government of Odisha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extLst>
                  <a:ext uri="{0D108BD9-81ED-4DB2-BD59-A6C34878D82A}">
                    <a16:rowId xmlns:a16="http://schemas.microsoft.com/office/drawing/2014/main" val="3797093184"/>
                  </a:ext>
                </a:extLst>
              </a:tr>
              <a:tr h="4631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Directorate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Directorate of Prisons and Correctional Services, Odisha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extLst>
                  <a:ext uri="{0D108BD9-81ED-4DB2-BD59-A6C34878D82A}">
                    <a16:rowId xmlns:a16="http://schemas.microsoft.com/office/drawing/2014/main" val="3325326276"/>
                  </a:ext>
                </a:extLst>
              </a:tr>
              <a:tr h="4631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Pay Level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Level 9 (7th Pay Matrix)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extLst>
                  <a:ext uri="{0D108BD9-81ED-4DB2-BD59-A6C34878D82A}">
                    <a16:rowId xmlns:a16="http://schemas.microsoft.com/office/drawing/2014/main" val="3594532642"/>
                  </a:ext>
                </a:extLst>
              </a:tr>
              <a:tr h="4631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Basic Pay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₹35,400 to ₹1,12,400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extLst>
                  <a:ext uri="{0D108BD9-81ED-4DB2-BD59-A6C34878D82A}">
                    <a16:rowId xmlns:a16="http://schemas.microsoft.com/office/drawing/2014/main" val="2123632013"/>
                  </a:ext>
                </a:extLst>
              </a:tr>
              <a:tr h="82859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Monthly Salary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Approx. ₹54,000 – ₹58,000 (Including DA, HRA, and Special Allowances)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extLst>
                  <a:ext uri="{0D108BD9-81ED-4DB2-BD59-A6C34878D82A}">
                    <a16:rowId xmlns:a16="http://schemas.microsoft.com/office/drawing/2014/main" val="3268564528"/>
                  </a:ext>
                </a:extLst>
              </a:tr>
              <a:tr h="4631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Primary Focus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Reformation, Rehabilitation, and Inmate Welfare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extLst>
                  <a:ext uri="{0D108BD9-81ED-4DB2-BD59-A6C34878D82A}">
                    <a16:rowId xmlns:a16="http://schemas.microsoft.com/office/drawing/2014/main" val="3966280633"/>
                  </a:ext>
                </a:extLst>
              </a:tr>
              <a:tr h="4631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Posting Type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 dirty="0">
                          <a:effectLst/>
                        </a:rPr>
                        <a:t>Circle Jails, District Jails, and Sub-Jails</a:t>
                      </a:r>
                      <a:endParaRPr lang="en-IN" sz="2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05" marR="19405" marT="19405" marB="19405" anchor="ctr"/>
                </a:tc>
                <a:extLst>
                  <a:ext uri="{0D108BD9-81ED-4DB2-BD59-A6C34878D82A}">
                    <a16:rowId xmlns:a16="http://schemas.microsoft.com/office/drawing/2014/main" val="9810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79837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87036-5654-8C6B-63EF-135EBC1EC8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79"/>
            <a:ext cx="10515600" cy="603258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A JCO acts as a link between the prison administration and the legal/social rehabilitation of prisoners.</a:t>
            </a:r>
          </a:p>
          <a:p>
            <a:pPr lvl="0"/>
            <a:r>
              <a:rPr lang="en-IN" b="1" dirty="0"/>
              <a:t>Inmate </a:t>
            </a:r>
            <a:r>
              <a:rPr lang="en-IN" b="1" dirty="0" err="1"/>
              <a:t>Counseling</a:t>
            </a:r>
            <a:r>
              <a:rPr lang="en-IN" b="1" dirty="0"/>
              <a:t>:</a:t>
            </a:r>
            <a:r>
              <a:rPr lang="en-IN" dirty="0"/>
              <a:t> Conducting sessions to understand the psychological state of prisoners and helping them adjust to prison life or prepare for release.</a:t>
            </a:r>
          </a:p>
          <a:p>
            <a:pPr lvl="0"/>
            <a:r>
              <a:rPr lang="en-IN" b="1" dirty="0"/>
              <a:t>Welfare Supervision:</a:t>
            </a:r>
            <a:r>
              <a:rPr lang="en-IN" dirty="0"/>
              <a:t> Ensuring that basic rights, hygiene, food quality, and medical facilities are provided to inmates as per the Odisha Jail Manual.</a:t>
            </a:r>
          </a:p>
          <a:p>
            <a:pPr lvl="0"/>
            <a:r>
              <a:rPr lang="en-IN" b="1" dirty="0"/>
              <a:t>Rehabilitation Programs:</a:t>
            </a:r>
            <a:r>
              <a:rPr lang="en-IN" dirty="0"/>
              <a:t> Organizing vocational training (carpentry, weaving, tailoring), educational classes, and spiritual activities to help inmates learn life skills.</a:t>
            </a:r>
          </a:p>
          <a:p>
            <a:pPr lvl="0"/>
            <a:r>
              <a:rPr lang="en-IN" b="1" dirty="0"/>
              <a:t>Parole &amp; Probation:</a:t>
            </a:r>
            <a:r>
              <a:rPr lang="en-IN" dirty="0"/>
              <a:t> Preparing "Social Investigation Reports" for courts regarding an inmate's </a:t>
            </a:r>
            <a:r>
              <a:rPr lang="en-IN" dirty="0" err="1"/>
              <a:t>behavior</a:t>
            </a:r>
            <a:r>
              <a:rPr lang="en-IN" dirty="0"/>
              <a:t>, which are crucial for granting parole or premature release.</a:t>
            </a:r>
          </a:p>
          <a:p>
            <a:pPr lvl="0"/>
            <a:r>
              <a:rPr lang="en-IN" b="1" dirty="0"/>
              <a:t>Legal Aid Coordination:</a:t>
            </a:r>
            <a:r>
              <a:rPr lang="en-IN" dirty="0"/>
              <a:t> Assisting illiterate or poor prisoners in getting access to free legal aid and keeping track of their court dates.</a:t>
            </a:r>
          </a:p>
          <a:p>
            <a:pPr lvl="0"/>
            <a:r>
              <a:rPr lang="en-IN" b="1" dirty="0"/>
              <a:t>Family Liaison:</a:t>
            </a:r>
            <a:r>
              <a:rPr lang="en-IN" dirty="0"/>
              <a:t> Managing the "</a:t>
            </a:r>
            <a:r>
              <a:rPr lang="en-IN" dirty="0" err="1"/>
              <a:t>Mulaqat</a:t>
            </a:r>
            <a:r>
              <a:rPr lang="en-IN" dirty="0"/>
              <a:t>" (interview) process between inmates and their families.</a:t>
            </a:r>
          </a:p>
          <a:p>
            <a:pPr marL="0" indent="0">
              <a:buNone/>
            </a:pPr>
            <a:r>
              <a:rPr lang="en-IN" b="1" dirty="0"/>
              <a:t>Jurisdiction &amp; Authority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Operates within the premises of a </a:t>
            </a:r>
            <a:r>
              <a:rPr lang="en-IN" b="1" dirty="0"/>
              <a:t>Jail</a:t>
            </a:r>
            <a:r>
              <a:rPr lang="en-IN" dirty="0"/>
              <a:t> (Circle, District, or Sub-jail) or a Juvenile Observation Home.</a:t>
            </a:r>
          </a:p>
          <a:p>
            <a:pPr lvl="0"/>
            <a:r>
              <a:rPr lang="en-IN" b="1" dirty="0"/>
              <a:t>Authority &amp; Power:</a:t>
            </a:r>
            <a:r>
              <a:rPr lang="en-IN" dirty="0"/>
              <a:t> While they don't carry firearms like the police, JCOs have significant administrative power over an inmate's daily life and their record of "good conduct," which directly impacts early release.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16213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F539-4FC8-E7EB-D50C-2B94CA508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1DB88-DA5A-D7D5-4ED9-21F88B3B0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promotion path is steady, moving toward district and state-level correctional administration:</a:t>
            </a:r>
          </a:p>
          <a:p>
            <a:pPr lvl="0"/>
            <a:r>
              <a:rPr lang="en-IN" b="1" dirty="0"/>
              <a:t>Junior Correctional Officer</a:t>
            </a:r>
            <a:r>
              <a:rPr lang="en-IN" dirty="0"/>
              <a:t> (Entry Level)</a:t>
            </a:r>
          </a:p>
          <a:p>
            <a:pPr lvl="0"/>
            <a:r>
              <a:rPr lang="en-IN" b="1" dirty="0"/>
              <a:t>District Probation Officer / Prison Welfare Officer</a:t>
            </a:r>
            <a:r>
              <a:rPr lang="en-IN" dirty="0"/>
              <a:t> (Gazetted status)</a:t>
            </a:r>
          </a:p>
          <a:p>
            <a:pPr lvl="0"/>
            <a:r>
              <a:rPr lang="en-IN" b="1" dirty="0"/>
              <a:t>Regional Probation Officer</a:t>
            </a:r>
            <a:endParaRPr lang="en-IN" dirty="0"/>
          </a:p>
          <a:p>
            <a:pPr lvl="0"/>
            <a:r>
              <a:rPr lang="en-IN" b="1" dirty="0"/>
              <a:t>Chief Probation Officer</a:t>
            </a:r>
            <a:r>
              <a:rPr lang="en-IN" dirty="0"/>
              <a:t> (Directorate level)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5655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83524-5C9C-13CE-7E05-36A8875CF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A31F0-E09C-A24C-2E7E-974B3A233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Pros &amp; Cons</a:t>
            </a:r>
            <a:endParaRPr lang="en-IN" dirty="0"/>
          </a:p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Job Satisfaction:</a:t>
            </a:r>
            <a:r>
              <a:rPr lang="en-IN" dirty="0"/>
              <a:t> Unique opportunity to transform lives and help criminals reintegrate into society as better citizens.</a:t>
            </a:r>
          </a:p>
          <a:p>
            <a:pPr lvl="0"/>
            <a:r>
              <a:rPr lang="en-IN" b="1" dirty="0"/>
              <a:t>Urban/Town Postings:</a:t>
            </a:r>
            <a:r>
              <a:rPr lang="en-IN" dirty="0"/>
              <a:t> Most jails are located in district or sub-divisional headquarters with decent amenities.</a:t>
            </a:r>
          </a:p>
          <a:p>
            <a:pPr lvl="0"/>
            <a:r>
              <a:rPr lang="en-IN" b="1" dirty="0"/>
              <a:t>Work-Life Balance:</a:t>
            </a:r>
            <a:r>
              <a:rPr lang="en-IN" dirty="0"/>
              <a:t> Unlike the police, JCOs usually follow fixed office hours (10 AM to 5:30 PM), though they must be on-call for emergencies.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Confined Environment:</a:t>
            </a:r>
            <a:r>
              <a:rPr lang="en-IN" dirty="0"/>
              <a:t> Working inside a prison daily can be mentally taxing and socially isolating.</a:t>
            </a:r>
          </a:p>
          <a:p>
            <a:pPr lvl="0"/>
            <a:r>
              <a:rPr lang="en-IN" b="1" dirty="0"/>
              <a:t>Safety Risks:</a:t>
            </a:r>
            <a:r>
              <a:rPr lang="en-IN" dirty="0"/>
              <a:t> Interaction with hardened criminals or mentally unstable inmates carries a baseline risk of verbal or physical confrontation.</a:t>
            </a:r>
          </a:p>
          <a:p>
            <a:pPr lvl="0"/>
            <a:r>
              <a:rPr lang="en-IN" b="1" dirty="0"/>
              <a:t>Emotional Stress:</a:t>
            </a:r>
            <a:r>
              <a:rPr lang="en-IN" dirty="0"/>
              <a:t> Dealing with the grievances and trauma of inmates can lead to "compassion fatigue."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07706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D49E2-F665-9E85-2737-6756D3F89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1CDB2-36A1-A591-A7BA-876F4F5D9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This post is </a:t>
            </a:r>
            <a:r>
              <a:rPr lang="en-IN" b="1" dirty="0"/>
              <a:t>best for candidates</a:t>
            </a:r>
            <a:r>
              <a:rPr lang="en-IN" dirty="0"/>
              <a:t> with a background in </a:t>
            </a:r>
            <a:r>
              <a:rPr lang="en-IN" b="1" dirty="0"/>
              <a:t>Psychology, Sociology, or Social Work</a:t>
            </a:r>
            <a:r>
              <a:rPr lang="en-IN" dirty="0"/>
              <a:t>, or those who possess high emotional intelligence. It is perfect for someone who wants a "uniformed" department's prestige but prefers a role focused on </a:t>
            </a:r>
            <a:r>
              <a:rPr lang="en-IN" b="1" dirty="0"/>
              <a:t>social reform and </a:t>
            </a:r>
            <a:r>
              <a:rPr lang="en-IN" b="1" dirty="0" err="1"/>
              <a:t>counseling</a:t>
            </a:r>
            <a:r>
              <a:rPr lang="en-IN" dirty="0"/>
              <a:t> rather than active crime-fighting on the streets.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8591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9A1A1-46E6-0B2B-A392-4A0E001BD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en-IN" sz="1700" b="1" u="sng"/>
              <a:t>Key Responsibilities &amp; Nature of Work</a:t>
            </a:r>
            <a:endParaRPr lang="en-IN" sz="1700" u="sng"/>
          </a:p>
          <a:p>
            <a:r>
              <a:rPr lang="en-IN" sz="1700"/>
              <a:t>The work is a blend of </a:t>
            </a:r>
            <a:r>
              <a:rPr lang="en-IN" sz="1700" b="1"/>
              <a:t>office administration</a:t>
            </a:r>
            <a:r>
              <a:rPr lang="en-IN" sz="1700"/>
              <a:t> and </a:t>
            </a:r>
            <a:r>
              <a:rPr lang="en-IN" sz="1700" b="1"/>
              <a:t>field enforcement</a:t>
            </a:r>
            <a:r>
              <a:rPr lang="en-IN" sz="1700"/>
              <a:t>.</a:t>
            </a:r>
          </a:p>
          <a:p>
            <a:pPr lvl="0"/>
            <a:r>
              <a:rPr lang="en-IN" sz="1700" b="1"/>
              <a:t>Tax Administration:</a:t>
            </a:r>
            <a:r>
              <a:rPr lang="en-IN" sz="1700"/>
              <a:t> Processing GST registrations, return scrutiny, and verifying tax compliance of businesses.</a:t>
            </a:r>
          </a:p>
          <a:p>
            <a:pPr lvl="0"/>
            <a:r>
              <a:rPr lang="en-IN" sz="1700" b="1"/>
              <a:t>Audit &amp; Assessment:</a:t>
            </a:r>
            <a:r>
              <a:rPr lang="en-IN" sz="1700"/>
              <a:t> Assisting senior officers (CT &amp; GST Officers/Assistant Commissioners) in conducting audits of taxpayers.</a:t>
            </a:r>
          </a:p>
          <a:p>
            <a:pPr lvl="0"/>
            <a:r>
              <a:rPr lang="en-IN" sz="1700" b="1"/>
              <a:t>Enforcement:</a:t>
            </a:r>
            <a:r>
              <a:rPr lang="en-IN" sz="1700"/>
              <a:t> Participating in "Mobile Check-posts" and "Surprise Raids" to prevent tax evasion and check illegal transportation of goods.</a:t>
            </a:r>
          </a:p>
          <a:p>
            <a:pPr lvl="0"/>
            <a:r>
              <a:rPr lang="en-IN" sz="1700" b="1"/>
              <a:t>Revenue Collection:</a:t>
            </a:r>
            <a:r>
              <a:rPr lang="en-IN" sz="1700"/>
              <a:t> Issuing notices to tax defaulters and ensuring timely collection of State GST, VAT (on petroleum/liquor), and Professional Tax.</a:t>
            </a:r>
          </a:p>
          <a:p>
            <a:pPr lvl="0"/>
            <a:r>
              <a:rPr lang="en-IN" sz="1700" b="1"/>
              <a:t>Public Dealing:</a:t>
            </a:r>
            <a:r>
              <a:rPr lang="en-IN" sz="1700"/>
              <a:t> Handling queries from taxpayers and assisting business owners in navigating the GST portal.</a:t>
            </a:r>
          </a:p>
          <a:p>
            <a:endParaRPr lang="en-IN" sz="1700"/>
          </a:p>
        </p:txBody>
      </p:sp>
    </p:spTree>
    <p:extLst>
      <p:ext uri="{BB962C8B-B14F-4D97-AF65-F5344CB8AC3E}">
        <p14:creationId xmlns:p14="http://schemas.microsoft.com/office/powerpoint/2010/main" val="27394151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D798B6-0AC8-67B2-5278-F3A555E3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sz="3100" b="1" u="sng"/>
              <a:t>Estate Supervisor</a:t>
            </a:r>
            <a:r>
              <a:rPr lang="en-IN" sz="3100" u="sng"/>
              <a:t> </a:t>
            </a:r>
            <a:br>
              <a:rPr lang="en-IN" sz="3100"/>
            </a:br>
            <a:endParaRPr lang="en-IN" sz="31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D462C06-5C6C-471A-F106-067F8236E7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513766"/>
              </p:ext>
            </p:extLst>
          </p:nvPr>
        </p:nvGraphicFramePr>
        <p:xfrm>
          <a:off x="838200" y="2233008"/>
          <a:ext cx="10515601" cy="3744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64229">
                  <a:extLst>
                    <a:ext uri="{9D8B030D-6E8A-4147-A177-3AD203B41FA5}">
                      <a16:colId xmlns:a16="http://schemas.microsoft.com/office/drawing/2014/main" val="1385701402"/>
                    </a:ext>
                  </a:extLst>
                </a:gridCol>
                <a:gridCol w="7851372">
                  <a:extLst>
                    <a:ext uri="{9D8B030D-6E8A-4147-A177-3AD203B41FA5}">
                      <a16:colId xmlns:a16="http://schemas.microsoft.com/office/drawing/2014/main" val="2956855170"/>
                    </a:ext>
                  </a:extLst>
                </a:gridCol>
              </a:tblGrid>
              <a:tr h="4680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Feature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Details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extLst>
                  <a:ext uri="{0D108BD9-81ED-4DB2-BD59-A6C34878D82A}">
                    <a16:rowId xmlns:a16="http://schemas.microsoft.com/office/drawing/2014/main" val="3847464443"/>
                  </a:ext>
                </a:extLst>
              </a:tr>
              <a:tr h="4680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Parent Department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General Administration &amp; Public Grievance (GA &amp; PG)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extLst>
                  <a:ext uri="{0D108BD9-81ED-4DB2-BD59-A6C34878D82A}">
                    <a16:rowId xmlns:a16="http://schemas.microsoft.com/office/drawing/2014/main" val="1477403087"/>
                  </a:ext>
                </a:extLst>
              </a:tr>
              <a:tr h="4680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Directorate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Director of Estates, Odisha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extLst>
                  <a:ext uri="{0D108BD9-81ED-4DB2-BD59-A6C34878D82A}">
                    <a16:rowId xmlns:a16="http://schemas.microsoft.com/office/drawing/2014/main" val="3000777503"/>
                  </a:ext>
                </a:extLst>
              </a:tr>
              <a:tr h="4680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Pay Level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Level 9 (7th Pay Commission)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extLst>
                  <a:ext uri="{0D108BD9-81ED-4DB2-BD59-A6C34878D82A}">
                    <a16:rowId xmlns:a16="http://schemas.microsoft.com/office/drawing/2014/main" val="792551093"/>
                  </a:ext>
                </a:extLst>
              </a:tr>
              <a:tr h="4680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Basic Pay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₹35,400 to ₹1,12,400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extLst>
                  <a:ext uri="{0D108BD9-81ED-4DB2-BD59-A6C34878D82A}">
                    <a16:rowId xmlns:a16="http://schemas.microsoft.com/office/drawing/2014/main" val="1993974487"/>
                  </a:ext>
                </a:extLst>
              </a:tr>
              <a:tr h="4680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Monthly Salary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Approx. ₹54,000 – ₹58,000 (including DA, HRA, Medical)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extLst>
                  <a:ext uri="{0D108BD9-81ED-4DB2-BD59-A6C34878D82A}">
                    <a16:rowId xmlns:a16="http://schemas.microsoft.com/office/drawing/2014/main" val="3269208798"/>
                  </a:ext>
                </a:extLst>
              </a:tr>
              <a:tr h="4680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Primary Focus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Govt. Land Management, Housing Allotment &amp; Enforcement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extLst>
                  <a:ext uri="{0D108BD9-81ED-4DB2-BD59-A6C34878D82A}">
                    <a16:rowId xmlns:a16="http://schemas.microsoft.com/office/drawing/2014/main" val="1534018985"/>
                  </a:ext>
                </a:extLst>
              </a:tr>
              <a:tr h="4680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Posting Type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 dirty="0">
                          <a:effectLst/>
                        </a:rPr>
                        <a:t>State Capital (Bhubaneswar)</a:t>
                      </a:r>
                      <a:endParaRPr lang="en-IN" sz="23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09" marR="19609" marT="19609" marB="19609" anchor="ctr"/>
                </a:tc>
                <a:extLst>
                  <a:ext uri="{0D108BD9-81ED-4DB2-BD59-A6C34878D82A}">
                    <a16:rowId xmlns:a16="http://schemas.microsoft.com/office/drawing/2014/main" val="3832115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46165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5564-A65C-57B0-2FE9-760BC2059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74B80-8F09-4D4C-601A-BAABD710D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The nature of work is predominantly </a:t>
            </a:r>
            <a:r>
              <a:rPr lang="en-IN" b="1" dirty="0"/>
              <a:t>administrative and regulatory</a:t>
            </a:r>
            <a:r>
              <a:rPr lang="en-IN" dirty="0"/>
              <a:t>, focused on the capital's infrastructure:</a:t>
            </a:r>
          </a:p>
          <a:p>
            <a:pPr lvl="0"/>
            <a:r>
              <a:rPr lang="en-IN" b="1" dirty="0"/>
              <a:t>Allotment Management:</a:t>
            </a:r>
            <a:r>
              <a:rPr lang="en-IN" dirty="0"/>
              <a:t> Assisting in the process of allotting government quarters to state employees and land to various organizations/institutions.</a:t>
            </a:r>
          </a:p>
          <a:p>
            <a:pPr lvl="0"/>
            <a:r>
              <a:rPr lang="en-IN" b="1" dirty="0"/>
              <a:t>Enforcement &amp; Eviction:</a:t>
            </a:r>
            <a:r>
              <a:rPr lang="en-IN" dirty="0"/>
              <a:t> Monitoring government lands to prevent illegal encroachments. You will be part of teams that carry out eviction drives under the </a:t>
            </a:r>
            <a:r>
              <a:rPr lang="en-IN" i="1" dirty="0"/>
              <a:t>Odisha Public Premises (Eviction of Unauthorised Occupants) Act</a:t>
            </a:r>
            <a:r>
              <a:rPr lang="en-IN" dirty="0"/>
              <a:t>.</a:t>
            </a:r>
          </a:p>
          <a:p>
            <a:pPr lvl="0"/>
            <a:r>
              <a:rPr lang="en-IN" b="1" dirty="0"/>
              <a:t>Estate Maintenance:</a:t>
            </a:r>
            <a:r>
              <a:rPr lang="en-IN" dirty="0"/>
              <a:t> Supervising the upkeep, renovation, and repair works of government residential estates and office buildings in coordination with the PWD (Public Works Department).</a:t>
            </a:r>
          </a:p>
          <a:p>
            <a:pPr lvl="0"/>
            <a:r>
              <a:rPr lang="en-IN" b="1" dirty="0"/>
              <a:t>Revenue Collection:</a:t>
            </a:r>
            <a:r>
              <a:rPr lang="en-IN" dirty="0"/>
              <a:t> Managing the collection of license fees, water charges, and rent from occupants of government quarters and leaseholders.</a:t>
            </a:r>
          </a:p>
          <a:p>
            <a:pPr lvl="0"/>
            <a:r>
              <a:rPr lang="en-IN" b="1" dirty="0"/>
              <a:t>Lease Verification:</a:t>
            </a:r>
            <a:r>
              <a:rPr lang="en-IN" dirty="0"/>
              <a:t> Periodically inspecting leased government lands to ensure the terms and conditions of the lease are being followed.</a:t>
            </a:r>
          </a:p>
          <a:p>
            <a:pPr lvl="0"/>
            <a:r>
              <a:rPr lang="en-IN" b="1" dirty="0"/>
              <a:t>Record Keeping:</a:t>
            </a:r>
            <a:r>
              <a:rPr lang="en-IN" dirty="0"/>
              <a:t> Maintaining the "Land Bank" records and digital databases of all state-owned assets in the Bhubaneswar region.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30697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4A566-8A5C-757F-4488-A125FD4FE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77C51-84FF-0373-D509-B19C53120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Jurisdiction &amp; Work Environment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Primarily limited to the </a:t>
            </a:r>
            <a:r>
              <a:rPr lang="en-IN" b="1" dirty="0"/>
              <a:t>Bhubaneswar Municipal Corporation (BMC)</a:t>
            </a:r>
            <a:r>
              <a:rPr lang="en-IN" dirty="0"/>
              <a:t> area and the 65+ revenue villages under the GA &amp; PG department's control.</a:t>
            </a:r>
          </a:p>
          <a:p>
            <a:pPr lvl="0"/>
            <a:r>
              <a:rPr lang="en-IN" b="1" dirty="0"/>
              <a:t>Work Environment:</a:t>
            </a:r>
            <a:r>
              <a:rPr lang="en-IN" dirty="0"/>
              <a:t> A balanced mix of office work (Secretariat/Directorate) and field inspections (visiting government colonies or encroachment sites).</a:t>
            </a:r>
          </a:p>
          <a:p>
            <a:r>
              <a:rPr lang="en-IN" b="1" dirty="0"/>
              <a:t>Authority &amp; Power:</a:t>
            </a:r>
            <a:r>
              <a:rPr lang="en-IN" dirty="0"/>
              <a:t> High administrative authority. Since the GA department is the "powerhouse" of the Odisha government, this role carries significant weight in land-related decisions.</a:t>
            </a:r>
          </a:p>
        </p:txBody>
      </p:sp>
    </p:spTree>
    <p:extLst>
      <p:ext uri="{BB962C8B-B14F-4D97-AF65-F5344CB8AC3E}">
        <p14:creationId xmlns:p14="http://schemas.microsoft.com/office/powerpoint/2010/main" val="13589310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E902F-4ED7-943C-4EFD-F6D01BFDD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3BC3-2704-B771-85FB-F5946B8A2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promotion path is prestigious as it remains within the core state administration:</a:t>
            </a:r>
          </a:p>
          <a:p>
            <a:pPr lvl="0"/>
            <a:r>
              <a:rPr lang="en-IN" b="1" dirty="0"/>
              <a:t>Estate Supervisor</a:t>
            </a:r>
            <a:r>
              <a:rPr lang="en-IN" dirty="0"/>
              <a:t> (Entry Level)</a:t>
            </a:r>
          </a:p>
          <a:p>
            <a:pPr lvl="0"/>
            <a:r>
              <a:rPr lang="en-IN" b="1" dirty="0"/>
              <a:t>Assistant Director of Estates</a:t>
            </a:r>
            <a:r>
              <a:rPr lang="en-IN" dirty="0"/>
              <a:t> (Gazetted status)</a:t>
            </a:r>
          </a:p>
          <a:p>
            <a:pPr lvl="0"/>
            <a:r>
              <a:rPr lang="en-IN" b="1" dirty="0"/>
              <a:t>Deputy Director of Estates</a:t>
            </a:r>
            <a:endParaRPr lang="en-IN" dirty="0"/>
          </a:p>
          <a:p>
            <a:r>
              <a:rPr lang="en-IN" b="1" dirty="0"/>
              <a:t>Joint Director of Estates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42433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95B9F-BE0B-17ED-F5B4-7E5227097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Pros &amp; Cons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2535A-BDD9-EFCC-FEAB-0FBD6149E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Location Stability:</a:t>
            </a:r>
            <a:r>
              <a:rPr lang="en-IN" dirty="0"/>
              <a:t> Almost </a:t>
            </a:r>
            <a:r>
              <a:rPr lang="en-IN" b="1" dirty="0"/>
              <a:t>100% chance of staying in Bhubaneswar</a:t>
            </a:r>
            <a:r>
              <a:rPr lang="en-IN" dirty="0"/>
              <a:t> for your entire career, as the Director of Estates only functions in the capital.</a:t>
            </a:r>
          </a:p>
          <a:p>
            <a:pPr lvl="0"/>
            <a:r>
              <a:rPr lang="en-IN" b="1" dirty="0"/>
              <a:t>Power &amp; Influence:</a:t>
            </a:r>
            <a:r>
              <a:rPr lang="en-IN" dirty="0"/>
              <a:t> Dealing with land and housing in the capital brings you into contact with high-ranking officials and influential entities.</a:t>
            </a:r>
          </a:p>
          <a:p>
            <a:pPr lvl="0"/>
            <a:r>
              <a:rPr lang="en-IN" b="1" dirty="0"/>
              <a:t>Urban Lifestyle:</a:t>
            </a:r>
            <a:r>
              <a:rPr lang="en-IN" dirty="0"/>
              <a:t> You will always be stationed in the most developed city in the state.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High-Pressure Enforcement:</a:t>
            </a:r>
            <a:r>
              <a:rPr lang="en-IN" dirty="0"/>
              <a:t> Eviction drives can be physically demanding and sometimes involve facing public protests or political interference.</a:t>
            </a:r>
          </a:p>
          <a:p>
            <a:pPr lvl="0"/>
            <a:r>
              <a:rPr lang="en-IN" b="1" dirty="0"/>
              <a:t>Limited Vacancies:</a:t>
            </a:r>
            <a:r>
              <a:rPr lang="en-IN" dirty="0"/>
              <a:t> Because it is a specialized cadre, the number of promotion posts is fewer compared to larger cadres like CT &amp; GST.</a:t>
            </a:r>
          </a:p>
          <a:p>
            <a:pPr lvl="0"/>
            <a:r>
              <a:rPr lang="en-IN" b="1" dirty="0"/>
              <a:t>Heavy Documentation:</a:t>
            </a:r>
            <a:r>
              <a:rPr lang="en-IN" dirty="0"/>
              <a:t> Managing land records requires extreme precision; any legal error in lease/allotment can lead to long-term litigation.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2377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0E85A-04ED-AC9E-1872-847ACF7E0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2C4A4-709A-4203-EC2A-795DFD3EA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The Estate Supervisor post is </a:t>
            </a:r>
            <a:r>
              <a:rPr lang="en-IN" b="1" dirty="0"/>
              <a:t>best for candidates</a:t>
            </a:r>
            <a:r>
              <a:rPr lang="en-IN" dirty="0"/>
              <a:t> who prioritize </a:t>
            </a:r>
            <a:r>
              <a:rPr lang="en-IN" b="1" dirty="0"/>
              <a:t>location stability</a:t>
            </a:r>
            <a:r>
              <a:rPr lang="en-IN" dirty="0"/>
              <a:t> above all else. If you want to build a life in Bhubaneswar without the fear of frequent transfers to rural districts, this is the #1 choice. It is also ideal for those interested in real estate management, law, and urban administration.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26148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B9ACB1-97EF-EA7C-3C3C-D7936E1FD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sz="3100" b="1" u="sng"/>
              <a:t>Block Social Security Officer (BSSO) is a Group-B</a:t>
            </a:r>
            <a:r>
              <a:rPr lang="en-IN" sz="3100"/>
              <a:t> </a:t>
            </a:r>
            <a:br>
              <a:rPr lang="en-IN" sz="3100"/>
            </a:br>
            <a:endParaRPr lang="en-IN" sz="31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4DE71B2-AC98-B9C8-B540-40007846CB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1686443"/>
              </p:ext>
            </p:extLst>
          </p:nvPr>
        </p:nvGraphicFramePr>
        <p:xfrm>
          <a:off x="838200" y="2078735"/>
          <a:ext cx="10515601" cy="40525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4875">
                  <a:extLst>
                    <a:ext uri="{9D8B030D-6E8A-4147-A177-3AD203B41FA5}">
                      <a16:colId xmlns:a16="http://schemas.microsoft.com/office/drawing/2014/main" val="3330287014"/>
                    </a:ext>
                  </a:extLst>
                </a:gridCol>
                <a:gridCol w="7890726">
                  <a:extLst>
                    <a:ext uri="{9D8B030D-6E8A-4147-A177-3AD203B41FA5}">
                      <a16:colId xmlns:a16="http://schemas.microsoft.com/office/drawing/2014/main" val="637017064"/>
                    </a:ext>
                  </a:extLst>
                </a:gridCol>
              </a:tblGrid>
              <a:tr h="46109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Feature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Details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extLst>
                  <a:ext uri="{0D108BD9-81ED-4DB2-BD59-A6C34878D82A}">
                    <a16:rowId xmlns:a16="http://schemas.microsoft.com/office/drawing/2014/main" val="418932282"/>
                  </a:ext>
                </a:extLst>
              </a:tr>
              <a:tr h="46109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Parent Department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SSEPD Department, Government of Odisha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extLst>
                  <a:ext uri="{0D108BD9-81ED-4DB2-BD59-A6C34878D82A}">
                    <a16:rowId xmlns:a16="http://schemas.microsoft.com/office/drawing/2014/main" val="3346847809"/>
                  </a:ext>
                </a:extLst>
              </a:tr>
              <a:tr h="46109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Pay Level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Level 9 (7th Pay Commission)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extLst>
                  <a:ext uri="{0D108BD9-81ED-4DB2-BD59-A6C34878D82A}">
                    <a16:rowId xmlns:a16="http://schemas.microsoft.com/office/drawing/2014/main" val="3192421818"/>
                  </a:ext>
                </a:extLst>
              </a:tr>
              <a:tr h="46109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Basic Pay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₹35,400 – ₹1,12,400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extLst>
                  <a:ext uri="{0D108BD9-81ED-4DB2-BD59-A6C34878D82A}">
                    <a16:rowId xmlns:a16="http://schemas.microsoft.com/office/drawing/2014/main" val="1112709266"/>
                  </a:ext>
                </a:extLst>
              </a:tr>
              <a:tr h="46109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Initial Gross Salary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Approx. ₹54,000 – ₹58,000 (Including DA, HRA, Medical)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extLst>
                  <a:ext uri="{0D108BD9-81ED-4DB2-BD59-A6C34878D82A}">
                    <a16:rowId xmlns:a16="http://schemas.microsoft.com/office/drawing/2014/main" val="3051954496"/>
                  </a:ext>
                </a:extLst>
              </a:tr>
              <a:tr h="8249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Primary Focus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Social Security Pensions, Disability Empowerment &amp; Welfare Schemes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extLst>
                  <a:ext uri="{0D108BD9-81ED-4DB2-BD59-A6C34878D82A}">
                    <a16:rowId xmlns:a16="http://schemas.microsoft.com/office/drawing/2014/main" val="2434920459"/>
                  </a:ext>
                </a:extLst>
              </a:tr>
              <a:tr h="46109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Posting Type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Block Level (Rural) or ULB (Urban Local Body)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extLst>
                  <a:ext uri="{0D108BD9-81ED-4DB2-BD59-A6C34878D82A}">
                    <a16:rowId xmlns:a16="http://schemas.microsoft.com/office/drawing/2014/main" val="1308571138"/>
                  </a:ext>
                </a:extLst>
              </a:tr>
              <a:tr h="46109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Jurisdiction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 dirty="0">
                          <a:effectLst/>
                        </a:rPr>
                        <a:t>Entire Block/Municipality area assigned</a:t>
                      </a:r>
                      <a:endParaRPr lang="en-IN" sz="2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319" marR="19319" marT="19319" marB="19319" anchor="ctr"/>
                </a:tc>
                <a:extLst>
                  <a:ext uri="{0D108BD9-81ED-4DB2-BD59-A6C34878D82A}">
                    <a16:rowId xmlns:a16="http://schemas.microsoft.com/office/drawing/2014/main" val="37934054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48450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C4EDD-10AB-181B-90B9-C2FBE3D99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02105"/>
            <a:ext cx="10515600" cy="5374858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The BSSO acts as the nodal officer at the ground level for all social security programs:</a:t>
            </a:r>
          </a:p>
          <a:p>
            <a:pPr lvl="0"/>
            <a:r>
              <a:rPr lang="en-IN" b="1" dirty="0"/>
              <a:t>Pension Management:</a:t>
            </a:r>
            <a:r>
              <a:rPr lang="en-IN" dirty="0"/>
              <a:t> Identifying beneficiaries and ensuring the timely distribution of state and central pensions (MBPY, IGNOAP, IGNWPS).</a:t>
            </a:r>
          </a:p>
          <a:p>
            <a:pPr lvl="0"/>
            <a:r>
              <a:rPr lang="en-IN" b="1" dirty="0"/>
              <a:t>Disability Empowerment:</a:t>
            </a:r>
            <a:r>
              <a:rPr lang="en-IN" dirty="0"/>
              <a:t> Organizing camps for disability certification (UDID), distributing assistive devices (wheelchairs, hearing aids), and verifying scholarship applications for </a:t>
            </a:r>
            <a:r>
              <a:rPr lang="en-IN" dirty="0" err="1"/>
              <a:t>PwD</a:t>
            </a:r>
            <a:r>
              <a:rPr lang="en-IN" dirty="0"/>
              <a:t> students.</a:t>
            </a:r>
          </a:p>
          <a:p>
            <a:pPr lvl="0"/>
            <a:r>
              <a:rPr lang="en-IN" b="1" dirty="0"/>
              <a:t>Welfare of Senior Citizens:</a:t>
            </a:r>
            <a:r>
              <a:rPr lang="en-IN" dirty="0"/>
              <a:t> Monitoring old-age homes and ensuring the implementation of the Maintenance and Welfare of Parents and Senior Citizens Act.</a:t>
            </a:r>
          </a:p>
          <a:p>
            <a:pPr lvl="0"/>
            <a:r>
              <a:rPr lang="en-IN" b="1" dirty="0"/>
              <a:t>Transgender &amp; Destitute Welfare:</a:t>
            </a:r>
            <a:r>
              <a:rPr lang="en-IN" dirty="0"/>
              <a:t> Implementing specialized schemes for the rehabilitation of transgenders, beggars, and victims of substance abuse.</a:t>
            </a:r>
          </a:p>
          <a:p>
            <a:r>
              <a:rPr lang="en-IN" b="1" dirty="0"/>
              <a:t>Field Verification:</a:t>
            </a:r>
            <a:r>
              <a:rPr lang="en-IN" dirty="0"/>
              <a:t> Conducting spot inquiries for new applications, verifying the death of existing pensioners to prevent leakages, and managing grievance redressal at the Block level.</a:t>
            </a:r>
          </a:p>
        </p:txBody>
      </p:sp>
    </p:spTree>
    <p:extLst>
      <p:ext uri="{BB962C8B-B14F-4D97-AF65-F5344CB8AC3E}">
        <p14:creationId xmlns:p14="http://schemas.microsoft.com/office/powerpoint/2010/main" val="11872386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EFE8D-3765-188B-CFD7-81A1BEB6F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18147"/>
            <a:ext cx="10515600" cy="5358816"/>
          </a:xfrm>
        </p:spPr>
        <p:txBody>
          <a:bodyPr/>
          <a:lstStyle/>
          <a:p>
            <a:r>
              <a:rPr lang="en-IN" b="1" dirty="0"/>
              <a:t>Work Environment &amp; Location</a:t>
            </a:r>
            <a:endParaRPr lang="en-IN" dirty="0"/>
          </a:p>
          <a:p>
            <a:pPr lvl="0"/>
            <a:r>
              <a:rPr lang="en-IN" b="1" dirty="0"/>
              <a:t>Work Environment:</a:t>
            </a:r>
            <a:r>
              <a:rPr lang="en-IN" dirty="0"/>
              <a:t> A mix of </a:t>
            </a:r>
            <a:r>
              <a:rPr lang="en-IN" b="1" dirty="0"/>
              <a:t>office administration</a:t>
            </a:r>
            <a:r>
              <a:rPr lang="en-IN" dirty="0"/>
              <a:t> and </a:t>
            </a:r>
            <a:r>
              <a:rPr lang="en-IN" b="1" dirty="0"/>
              <a:t>intensive field work</a:t>
            </a:r>
            <a:r>
              <a:rPr lang="en-IN" dirty="0"/>
              <a:t>. You will spend significant time in villages or wards conducting surveys and "Samarthya </a:t>
            </a:r>
            <a:r>
              <a:rPr lang="en-IN" dirty="0" err="1"/>
              <a:t>Shibirs</a:t>
            </a:r>
            <a:r>
              <a:rPr lang="en-IN" dirty="0"/>
              <a:t>" (camps).</a:t>
            </a:r>
          </a:p>
          <a:p>
            <a:pPr lvl="0"/>
            <a:r>
              <a:rPr lang="en-IN" b="1" dirty="0"/>
              <a:t>Location Stability:</a:t>
            </a:r>
            <a:r>
              <a:rPr lang="en-IN" dirty="0"/>
              <a:t> High. Postings are generally at Block headquarters or Municipal offices. Transfers typically occur every 3–5 years within the district or state.</a:t>
            </a:r>
          </a:p>
          <a:p>
            <a:pPr lvl="0"/>
            <a:r>
              <a:rPr lang="en-IN" b="1" dirty="0"/>
              <a:t>Authority &amp; Power:</a:t>
            </a:r>
            <a:r>
              <a:rPr lang="en-IN" dirty="0"/>
              <a:t> As the head of the Social Security section in a Block, you have the authority to recommend or reject welfare applications, making you a vital figure for the rural poor.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74974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940B9-79D6-2D89-C31F-1A47F2EAB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promotion hierarchy within the Odisha Social Security Service is as follows:</a:t>
            </a:r>
          </a:p>
          <a:p>
            <a:pPr lvl="0"/>
            <a:r>
              <a:rPr lang="en-IN" b="1" dirty="0"/>
              <a:t>Block Social Security Officer (BSSO)</a:t>
            </a:r>
            <a:r>
              <a:rPr lang="en-IN" dirty="0"/>
              <a:t> (Entry Level - Group B)</a:t>
            </a:r>
          </a:p>
          <a:p>
            <a:pPr lvl="0"/>
            <a:r>
              <a:rPr lang="en-IN" b="1" dirty="0"/>
              <a:t>Sub-divisional Social Security Officer (SSSO)</a:t>
            </a:r>
            <a:r>
              <a:rPr lang="en-IN" dirty="0"/>
              <a:t> (Promotion after ~5-8 years)</a:t>
            </a:r>
          </a:p>
          <a:p>
            <a:pPr lvl="0"/>
            <a:r>
              <a:rPr lang="en-IN" b="1" dirty="0"/>
              <a:t>District Social Security Officer (DSSO)</a:t>
            </a:r>
            <a:r>
              <a:rPr lang="en-IN" dirty="0"/>
              <a:t> (Group-A Gazetted)</a:t>
            </a:r>
          </a:p>
          <a:p>
            <a:pPr lvl="0"/>
            <a:r>
              <a:rPr lang="en-IN" b="1" dirty="0"/>
              <a:t>Deputy Director / Joint Director</a:t>
            </a:r>
            <a:r>
              <a:rPr lang="en-IN" dirty="0"/>
              <a:t> (At the state Directorate in Bhubaneswar)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17173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BFF38-EB86-4F6D-7583-BD8A0BC7B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en-IN" sz="2400" b="1" u="sng"/>
              <a:t>Jurisdiction &amp; Posting</a:t>
            </a:r>
            <a:endParaRPr lang="en-IN" sz="2400" u="sng"/>
          </a:p>
          <a:p>
            <a:pPr lvl="0"/>
            <a:r>
              <a:rPr lang="en-IN" sz="2400" b="1"/>
              <a:t>Jurisdiction:</a:t>
            </a:r>
            <a:r>
              <a:rPr lang="en-IN" sz="2400"/>
              <a:t> The entire state of Odisha, divided into 12 Territorial Ranges and 45 Circle Offices.</a:t>
            </a:r>
          </a:p>
          <a:p>
            <a:pPr lvl="0"/>
            <a:r>
              <a:rPr lang="en-IN" sz="2400" b="1"/>
              <a:t>Posting Type:</a:t>
            </a:r>
            <a:r>
              <a:rPr lang="en-IN" sz="2400"/>
              <a:t> District/Circle level. You can be posted in a Circle Office (City-based) or an Enforcement Unit.</a:t>
            </a:r>
          </a:p>
          <a:p>
            <a:pPr lvl="0"/>
            <a:r>
              <a:rPr lang="en-IN" sz="2400" b="1"/>
              <a:t>Location Stability:</a:t>
            </a:r>
            <a:r>
              <a:rPr lang="en-IN" sz="2400"/>
              <a:t> Generally high. Postings are usually at Circle headquarters which are major towns/cities in Odisha.</a:t>
            </a:r>
          </a:p>
          <a:p>
            <a:pPr lvl="0"/>
            <a:r>
              <a:rPr lang="en-IN" sz="2400" b="1"/>
              <a:t>Location Flexibility:</a:t>
            </a:r>
            <a:r>
              <a:rPr lang="en-IN" sz="2400"/>
              <a:t> Occasional transfers within the state (typically every 3–5 years).</a:t>
            </a:r>
          </a:p>
          <a:p>
            <a:pPr marL="0" indent="0">
              <a:buNone/>
            </a:pP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3948311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A9FD4-6AD3-7293-B22A-A3A762793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Pros &amp; Cons</a:t>
            </a:r>
            <a:endParaRPr lang="en-IN" dirty="0"/>
          </a:p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Immense Job Satisfaction:</a:t>
            </a:r>
            <a:r>
              <a:rPr lang="en-IN" dirty="0"/>
              <a:t> You are directly responsible for the survival and dignity of the elderly and disabled.</a:t>
            </a:r>
          </a:p>
          <a:p>
            <a:pPr lvl="0"/>
            <a:r>
              <a:rPr lang="en-IN" b="1" dirty="0"/>
              <a:t>Respect &amp; Recognition:</a:t>
            </a:r>
            <a:r>
              <a:rPr lang="en-IN" dirty="0"/>
              <a:t> You are the "face" of government compassion at the grassroots level.</a:t>
            </a:r>
          </a:p>
          <a:p>
            <a:pPr lvl="0"/>
            <a:r>
              <a:rPr lang="en-IN" b="1" dirty="0"/>
              <a:t>Balanced Lifestyle:</a:t>
            </a:r>
            <a:r>
              <a:rPr lang="en-IN" dirty="0"/>
              <a:t> While field visits are required, the work is generally less "policed" and stressful compared to Revenue or Supply roles.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Emotional Burden:</a:t>
            </a:r>
            <a:r>
              <a:rPr lang="en-IN" dirty="0"/>
              <a:t> Regularly dealing with extreme poverty and physical suffering can be mentally draining.</a:t>
            </a:r>
          </a:p>
          <a:p>
            <a:pPr lvl="0"/>
            <a:r>
              <a:rPr lang="en-IN" b="1" dirty="0"/>
              <a:t>Pressure for Targets:</a:t>
            </a:r>
            <a:r>
              <a:rPr lang="en-IN" dirty="0"/>
              <a:t> High pressure during "pension weeks" or when organizing state-wide identification campaigns.</a:t>
            </a:r>
          </a:p>
          <a:p>
            <a:pPr lvl="0"/>
            <a:r>
              <a:rPr lang="en-IN" b="1" dirty="0"/>
              <a:t>Limited Staff:</a:t>
            </a:r>
            <a:r>
              <a:rPr lang="en-IN" dirty="0"/>
              <a:t> Often, BSSOs have minimal clerical support and must handle heavy documentation themselves.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5723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22BE24-E8C8-3274-29A5-8C5335517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IN" sz="2800" b="1" u="sng">
                <a:solidFill>
                  <a:srgbClr val="FFFFFF"/>
                </a:solidFill>
              </a:rPr>
              <a:t>Auditor of Co-operative Societies (ACS)</a:t>
            </a:r>
            <a:r>
              <a:rPr lang="en-IN" sz="2800">
                <a:solidFill>
                  <a:srgbClr val="FFFFFF"/>
                </a:solidFill>
              </a:rPr>
              <a:t>.</a:t>
            </a:r>
            <a:br>
              <a:rPr lang="en-IN" sz="2800">
                <a:solidFill>
                  <a:srgbClr val="FFFFFF"/>
                </a:solidFill>
              </a:rPr>
            </a:br>
            <a:endParaRPr lang="en-IN" sz="2800">
              <a:solidFill>
                <a:srgbClr val="FFFFFF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99A2527-EA54-7289-7B9C-0C78548E9A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3617709"/>
              </p:ext>
            </p:extLst>
          </p:nvPr>
        </p:nvGraphicFramePr>
        <p:xfrm>
          <a:off x="644056" y="2309274"/>
          <a:ext cx="10927830" cy="37994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03635">
                  <a:extLst>
                    <a:ext uri="{9D8B030D-6E8A-4147-A177-3AD203B41FA5}">
                      <a16:colId xmlns:a16="http://schemas.microsoft.com/office/drawing/2014/main" val="1479166159"/>
                    </a:ext>
                  </a:extLst>
                </a:gridCol>
                <a:gridCol w="8224195">
                  <a:extLst>
                    <a:ext uri="{9D8B030D-6E8A-4147-A177-3AD203B41FA5}">
                      <a16:colId xmlns:a16="http://schemas.microsoft.com/office/drawing/2014/main" val="2717236330"/>
                    </a:ext>
                  </a:extLst>
                </a:gridCol>
              </a:tblGrid>
              <a:tr h="4749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Feature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Details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extLst>
                  <a:ext uri="{0D108BD9-81ED-4DB2-BD59-A6C34878D82A}">
                    <a16:rowId xmlns:a16="http://schemas.microsoft.com/office/drawing/2014/main" val="61013705"/>
                  </a:ext>
                </a:extLst>
              </a:tr>
              <a:tr h="4749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Parent Department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Co-operation Department, Government of Odisha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extLst>
                  <a:ext uri="{0D108BD9-81ED-4DB2-BD59-A6C34878D82A}">
                    <a16:rowId xmlns:a16="http://schemas.microsoft.com/office/drawing/2014/main" val="746771526"/>
                  </a:ext>
                </a:extLst>
              </a:tr>
              <a:tr h="4749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Directorate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Directorate of Co-operative Audit (Head Office: Bhubaneswar)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extLst>
                  <a:ext uri="{0D108BD9-81ED-4DB2-BD59-A6C34878D82A}">
                    <a16:rowId xmlns:a16="http://schemas.microsoft.com/office/drawing/2014/main" val="2494493031"/>
                  </a:ext>
                </a:extLst>
              </a:tr>
              <a:tr h="4749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Pay Level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Level 9 (7th Pay Commission)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extLst>
                  <a:ext uri="{0D108BD9-81ED-4DB2-BD59-A6C34878D82A}">
                    <a16:rowId xmlns:a16="http://schemas.microsoft.com/office/drawing/2014/main" val="756352169"/>
                  </a:ext>
                </a:extLst>
              </a:tr>
              <a:tr h="4749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Basic Pay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₹35,400 to ₹1,12,400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extLst>
                  <a:ext uri="{0D108BD9-81ED-4DB2-BD59-A6C34878D82A}">
                    <a16:rowId xmlns:a16="http://schemas.microsoft.com/office/drawing/2014/main" val="3079967049"/>
                  </a:ext>
                </a:extLst>
              </a:tr>
              <a:tr h="4749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Monthly Salary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Approx. ₹54,000 – ₹58,000 (including DA, HRA, and Medical)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extLst>
                  <a:ext uri="{0D108BD9-81ED-4DB2-BD59-A6C34878D82A}">
                    <a16:rowId xmlns:a16="http://schemas.microsoft.com/office/drawing/2014/main" val="4175032239"/>
                  </a:ext>
                </a:extLst>
              </a:tr>
              <a:tr h="4749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Primary Focus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Financial Auditing, Transparency, and Fiscal Compliance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extLst>
                  <a:ext uri="{0D108BD9-81ED-4DB2-BD59-A6C34878D82A}">
                    <a16:rowId xmlns:a16="http://schemas.microsoft.com/office/drawing/2014/main" val="8774644"/>
                  </a:ext>
                </a:extLst>
              </a:tr>
              <a:tr h="4749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Posting Type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 dirty="0">
                          <a:effectLst/>
                        </a:rPr>
                        <a:t>Audit Circle Office (District/Town level)</a:t>
                      </a:r>
                      <a:endParaRPr lang="en-IN" sz="23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899" marR="19899" marT="19899" marB="19899" anchor="ctr"/>
                </a:tc>
                <a:extLst>
                  <a:ext uri="{0D108BD9-81ED-4DB2-BD59-A6C34878D82A}">
                    <a16:rowId xmlns:a16="http://schemas.microsoft.com/office/drawing/2014/main" val="12464782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7710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28C41-B7CB-D6AF-A877-7F3B7E5FF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70021"/>
            <a:ext cx="10515600" cy="5406942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The nature of work is primarily </a:t>
            </a:r>
            <a:r>
              <a:rPr lang="en-IN" b="1" dirty="0"/>
              <a:t>evaluative and investigative</a:t>
            </a:r>
            <a:r>
              <a:rPr lang="en-IN" dirty="0"/>
              <a:t>, ensuring that public and member funds are safe:</a:t>
            </a:r>
          </a:p>
          <a:p>
            <a:pPr lvl="0"/>
            <a:r>
              <a:rPr lang="en-IN" b="1" dirty="0"/>
              <a:t>Statutory Auditing:</a:t>
            </a:r>
            <a:r>
              <a:rPr lang="en-IN" dirty="0"/>
              <a:t> Conducting annual audits of the accounts of various societies including PACS (Primary Agricultural Credit Societies), LAMPS, and Co-operative Banks.</a:t>
            </a:r>
          </a:p>
          <a:p>
            <a:pPr lvl="0"/>
            <a:r>
              <a:rPr lang="en-IN" b="1" dirty="0"/>
              <a:t>Verification of Assets:</a:t>
            </a:r>
            <a:r>
              <a:rPr lang="en-IN" dirty="0"/>
              <a:t> Physically verifying cash balances, securities, and assets held by the societies to match the ledger entries.</a:t>
            </a:r>
          </a:p>
          <a:p>
            <a:pPr lvl="0"/>
            <a:r>
              <a:rPr lang="en-IN" b="1" dirty="0"/>
              <a:t>Overdue Debt Examination:</a:t>
            </a:r>
            <a:r>
              <a:rPr lang="en-IN" dirty="0"/>
              <a:t> Identifying and reporting on overdue loans and bad debts that could threaten the liquidity of the institution.</a:t>
            </a:r>
          </a:p>
          <a:p>
            <a:pPr lvl="0"/>
            <a:r>
              <a:rPr lang="en-IN" b="1" dirty="0"/>
              <a:t>Compliance Check:</a:t>
            </a:r>
            <a:r>
              <a:rPr lang="en-IN" dirty="0"/>
              <a:t> Ensuring that the society is operating according to the </a:t>
            </a:r>
            <a:r>
              <a:rPr lang="en-IN" b="1" dirty="0"/>
              <a:t>Odisha Co-operative Societies Act, 1962</a:t>
            </a:r>
            <a:r>
              <a:rPr lang="en-IN" dirty="0"/>
              <a:t> and its specific bye-laws.</a:t>
            </a:r>
          </a:p>
          <a:p>
            <a:pPr lvl="0"/>
            <a:r>
              <a:rPr lang="en-IN" b="1" dirty="0"/>
              <a:t>Reporting Irregularities:</a:t>
            </a:r>
            <a:r>
              <a:rPr lang="en-IN" dirty="0"/>
              <a:t> Identifying cases of embezzlement, fraud, or financial mismanagement and preparing "Audit Paras" for higher authorities.</a:t>
            </a:r>
          </a:p>
          <a:p>
            <a:pPr lvl="0"/>
            <a:r>
              <a:rPr lang="en-IN" b="1" dirty="0"/>
              <a:t>Surcharge Proceedings:</a:t>
            </a:r>
            <a:r>
              <a:rPr lang="en-IN" dirty="0"/>
              <a:t> Providing necessary data and evidence for surcharge proceedings against officials found responsible for financial losses.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15695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717CD-C9E5-D177-1F23-B2ABD858F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1053"/>
            <a:ext cx="10515600" cy="5775910"/>
          </a:xfrm>
        </p:spPr>
        <p:txBody>
          <a:bodyPr>
            <a:normAutofit fontScale="70000" lnSpcReduction="20000"/>
          </a:bodyPr>
          <a:lstStyle/>
          <a:p>
            <a:r>
              <a:rPr lang="en-IN" b="1" dirty="0"/>
              <a:t>Jurisdiction &amp; Work Environment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There are </a:t>
            </a:r>
            <a:r>
              <a:rPr lang="en-IN" b="1" dirty="0"/>
              <a:t>16 Audit Circles</a:t>
            </a:r>
            <a:r>
              <a:rPr lang="en-IN" dirty="0"/>
              <a:t> in Odisha. You will be assigned to one of these circles and will have jurisdiction over specific societies within that geographical area.</a:t>
            </a:r>
          </a:p>
          <a:p>
            <a:pPr lvl="0"/>
            <a:r>
              <a:rPr lang="en-IN" b="1" dirty="0"/>
              <a:t>Work Environment:</a:t>
            </a:r>
            <a:r>
              <a:rPr lang="en-IN" dirty="0"/>
              <a:t> The job is highly mobile. While your base is an office, you will spend most of your time </a:t>
            </a:r>
            <a:r>
              <a:rPr lang="en-IN" b="1" dirty="0"/>
              <a:t>on-site</a:t>
            </a:r>
            <a:r>
              <a:rPr lang="en-IN" dirty="0"/>
              <a:t> at various co-operative societies conducting fieldwork.</a:t>
            </a:r>
          </a:p>
          <a:p>
            <a:pPr lvl="0"/>
            <a:r>
              <a:rPr lang="en-IN" b="1" dirty="0"/>
              <a:t>Authority &amp; Power:</a:t>
            </a:r>
            <a:r>
              <a:rPr lang="en-IN" dirty="0"/>
              <a:t> High investigative power. You have the legal right to access all books of accounts, documents, and properties of a society. Your audit certificate is mandatory for a society to function.</a:t>
            </a:r>
          </a:p>
          <a:p>
            <a:endParaRPr lang="en-IN" dirty="0"/>
          </a:p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promotion ladder in the </a:t>
            </a:r>
            <a:r>
              <a:rPr lang="en-IN" b="1" dirty="0"/>
              <a:t>Odisha Co-operative Audit Service (OCAS)</a:t>
            </a:r>
            <a:r>
              <a:rPr lang="en-IN" dirty="0"/>
              <a:t> is well-defined:</a:t>
            </a:r>
          </a:p>
          <a:p>
            <a:pPr lvl="0"/>
            <a:r>
              <a:rPr lang="en-IN" b="1" dirty="0"/>
              <a:t>Auditor of Co-operative Societies</a:t>
            </a:r>
            <a:r>
              <a:rPr lang="en-IN" dirty="0"/>
              <a:t> (Entry Level)</a:t>
            </a:r>
          </a:p>
          <a:p>
            <a:pPr lvl="0"/>
            <a:r>
              <a:rPr lang="en-IN" b="1" dirty="0"/>
              <a:t>Senior Assistant Auditor General (SAAGCS)</a:t>
            </a:r>
            <a:endParaRPr lang="en-IN" dirty="0"/>
          </a:p>
          <a:p>
            <a:pPr lvl="0"/>
            <a:r>
              <a:rPr lang="en-IN" b="1" dirty="0"/>
              <a:t>Assistant Auditor General (AAGCS - Level II &amp; I)</a:t>
            </a:r>
            <a:r>
              <a:rPr lang="en-IN" dirty="0"/>
              <a:t> (Gazetted status)</a:t>
            </a:r>
          </a:p>
          <a:p>
            <a:pPr lvl="0"/>
            <a:r>
              <a:rPr lang="en-IN" b="1" dirty="0"/>
              <a:t>Deputy Auditor General</a:t>
            </a:r>
            <a:endParaRPr lang="en-IN" dirty="0"/>
          </a:p>
          <a:p>
            <a:pPr lvl="0"/>
            <a:r>
              <a:rPr lang="en-IN" b="1" dirty="0"/>
              <a:t>Joint Auditor General</a:t>
            </a:r>
            <a:endParaRPr lang="en-IN" dirty="0"/>
          </a:p>
          <a:p>
            <a:pPr lvl="0"/>
            <a:r>
              <a:rPr lang="en-IN" b="1" dirty="0"/>
              <a:t>Auditor General of Co-operative Societies</a:t>
            </a:r>
            <a:r>
              <a:rPr lang="en-IN" dirty="0"/>
              <a:t> (Top Level)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36765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775AF-901A-3CC9-7004-8AD8118E8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Pros &amp; Cons</a:t>
            </a:r>
            <a:endParaRPr lang="en-IN" dirty="0"/>
          </a:p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Technical Expertise:</a:t>
            </a:r>
            <a:r>
              <a:rPr lang="en-IN" dirty="0"/>
              <a:t> You develop deep knowledge in accounting, law, and financial analysis.</a:t>
            </a:r>
          </a:p>
          <a:p>
            <a:pPr lvl="0"/>
            <a:r>
              <a:rPr lang="en-IN" b="1" dirty="0"/>
              <a:t>Independent Working:</a:t>
            </a:r>
            <a:r>
              <a:rPr lang="en-IN" dirty="0"/>
              <a:t> Auditors often work with a degree of independence in their field assignments.</a:t>
            </a:r>
          </a:p>
          <a:p>
            <a:pPr lvl="0"/>
            <a:r>
              <a:rPr lang="en-IN" b="1" dirty="0"/>
              <a:t>Career Prestige:</a:t>
            </a:r>
            <a:r>
              <a:rPr lang="en-IN" dirty="0"/>
              <a:t> Being part of the "Finance-focused" wing of the department adds a layer of professional respect.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Extensive Travel:</a:t>
            </a:r>
            <a:r>
              <a:rPr lang="en-IN" dirty="0"/>
              <a:t> Constant travel to remote PACS/societies in rural blocks is a core part of the job.</a:t>
            </a:r>
          </a:p>
          <a:p>
            <a:pPr lvl="0"/>
            <a:r>
              <a:rPr lang="en-IN" b="1" dirty="0"/>
              <a:t>High Responsibility:</a:t>
            </a:r>
            <a:r>
              <a:rPr lang="en-IN" dirty="0"/>
              <a:t> Any oversight in a financial audit can lead to professional liability or departmental action.</a:t>
            </a:r>
          </a:p>
          <a:p>
            <a:pPr lvl="0"/>
            <a:r>
              <a:rPr lang="en-IN" b="1" dirty="0"/>
              <a:t>Conflict Potential:</a:t>
            </a:r>
            <a:r>
              <a:rPr lang="en-IN" dirty="0"/>
              <a:t> Reporting financial fraud can sometimes lead to friction with the management of local societies.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57531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5FCCD-2DA9-AD07-1876-C20704B13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1270E-69FB-53A2-99CE-A61ADD155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The Auditor post is </a:t>
            </a:r>
            <a:r>
              <a:rPr lang="en-IN" b="1" dirty="0"/>
              <a:t>best for candidates</a:t>
            </a:r>
            <a:r>
              <a:rPr lang="en-IN" dirty="0"/>
              <a:t> with a background in </a:t>
            </a:r>
            <a:r>
              <a:rPr lang="en-IN" b="1" dirty="0"/>
              <a:t>Commerce, Mathematics, or Economics</a:t>
            </a:r>
            <a:r>
              <a:rPr lang="en-IN" dirty="0"/>
              <a:t> who have a keen eye for detail. If you enjoy solving financial puzzles, conducting inspections, and prefer a role that is more technical and "number-crunching" than general administration, this is the perfect post. It offers a more structured professional life than the Inspector role, though it requires more frequent travel for audits.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53085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574AE6-66AE-FEB4-3CCE-831F0A94D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IN" sz="2800" b="1" u="sng">
                <a:solidFill>
                  <a:srgbClr val="FFFFFF"/>
                </a:solidFill>
              </a:rPr>
              <a:t>Common Cadre Auditor (CCA)</a:t>
            </a:r>
            <a:r>
              <a:rPr lang="en-IN" sz="2800">
                <a:solidFill>
                  <a:srgbClr val="FFFFFF"/>
                </a:solidFill>
              </a:rPr>
              <a:t> </a:t>
            </a:r>
            <a:br>
              <a:rPr lang="en-IN" sz="2800">
                <a:solidFill>
                  <a:srgbClr val="FFFFFF"/>
                </a:solidFill>
              </a:rPr>
            </a:br>
            <a:endParaRPr lang="en-IN" sz="2800">
              <a:solidFill>
                <a:srgbClr val="FFFFFF"/>
              </a:solidFill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C0E3988-8937-17DC-6F94-2F484008D8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0521374"/>
              </p:ext>
            </p:extLst>
          </p:nvPr>
        </p:nvGraphicFramePr>
        <p:xfrm>
          <a:off x="644056" y="2201071"/>
          <a:ext cx="10927830" cy="40158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57627">
                  <a:extLst>
                    <a:ext uri="{9D8B030D-6E8A-4147-A177-3AD203B41FA5}">
                      <a16:colId xmlns:a16="http://schemas.microsoft.com/office/drawing/2014/main" val="52878599"/>
                    </a:ext>
                  </a:extLst>
                </a:gridCol>
                <a:gridCol w="8070203">
                  <a:extLst>
                    <a:ext uri="{9D8B030D-6E8A-4147-A177-3AD203B41FA5}">
                      <a16:colId xmlns:a16="http://schemas.microsoft.com/office/drawing/2014/main" val="4268503182"/>
                    </a:ext>
                  </a:extLst>
                </a:gridCol>
              </a:tblGrid>
              <a:tr h="50197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Feature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Details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extLst>
                  <a:ext uri="{0D108BD9-81ED-4DB2-BD59-A6C34878D82A}">
                    <a16:rowId xmlns:a16="http://schemas.microsoft.com/office/drawing/2014/main" val="2152229904"/>
                  </a:ext>
                </a:extLst>
              </a:tr>
              <a:tr h="50197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Parent Department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Finance Department, Government of Odisha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extLst>
                  <a:ext uri="{0D108BD9-81ED-4DB2-BD59-A6C34878D82A}">
                    <a16:rowId xmlns:a16="http://schemas.microsoft.com/office/drawing/2014/main" val="3194636627"/>
                  </a:ext>
                </a:extLst>
              </a:tr>
              <a:tr h="50197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Cadre Controlling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Finance (CCA) Department, Secretariat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extLst>
                  <a:ext uri="{0D108BD9-81ED-4DB2-BD59-A6C34878D82A}">
                    <a16:rowId xmlns:a16="http://schemas.microsoft.com/office/drawing/2014/main" val="3767844581"/>
                  </a:ext>
                </a:extLst>
              </a:tr>
              <a:tr h="50197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Pay Level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Level 9 (7th Pay Commission)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extLst>
                  <a:ext uri="{0D108BD9-81ED-4DB2-BD59-A6C34878D82A}">
                    <a16:rowId xmlns:a16="http://schemas.microsoft.com/office/drawing/2014/main" val="434466319"/>
                  </a:ext>
                </a:extLst>
              </a:tr>
              <a:tr h="50197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Basic Pay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₹35,400 to ₹1,12,400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extLst>
                  <a:ext uri="{0D108BD9-81ED-4DB2-BD59-A6C34878D82A}">
                    <a16:rowId xmlns:a16="http://schemas.microsoft.com/office/drawing/2014/main" val="1155448508"/>
                  </a:ext>
                </a:extLst>
              </a:tr>
              <a:tr h="50197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Monthly Salary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Approx. ₹54,000 – ₹58,000 (Including DA, HRA, Medical)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extLst>
                  <a:ext uri="{0D108BD9-81ED-4DB2-BD59-A6C34878D82A}">
                    <a16:rowId xmlns:a16="http://schemas.microsoft.com/office/drawing/2014/main" val="4096794206"/>
                  </a:ext>
                </a:extLst>
              </a:tr>
              <a:tr h="50197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Primary Focus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Internal Audit of State Government Departments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extLst>
                  <a:ext uri="{0D108BD9-81ED-4DB2-BD59-A6C34878D82A}">
                    <a16:rowId xmlns:a16="http://schemas.microsoft.com/office/drawing/2014/main" val="3074499411"/>
                  </a:ext>
                </a:extLst>
              </a:tr>
              <a:tr h="50197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Posting Type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 dirty="0">
                          <a:effectLst/>
                        </a:rPr>
                        <a:t>State Secretariat (Bhubaneswar) or Departmental HQs</a:t>
                      </a:r>
                      <a:endParaRPr lang="en-IN" sz="2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033" marR="21033" marT="21033" marB="21033" anchor="ctr"/>
                </a:tc>
                <a:extLst>
                  <a:ext uri="{0D108BD9-81ED-4DB2-BD59-A6C34878D82A}">
                    <a16:rowId xmlns:a16="http://schemas.microsoft.com/office/drawing/2014/main" val="3952510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05605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767A-BF04-71FA-5F91-B5EDF8C51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Key Responsibilities &amp; Nature of Work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CEA2F-33B3-13D4-5731-05DF839A6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The CCA auditor ensures that government expenditure is in line with financial rules and that accounts are maintained transparently.</a:t>
            </a:r>
          </a:p>
          <a:p>
            <a:pPr lvl="0"/>
            <a:r>
              <a:rPr lang="en-IN" b="1" dirty="0"/>
              <a:t>Internal Audit:</a:t>
            </a:r>
            <a:r>
              <a:rPr lang="en-IN" dirty="0"/>
              <a:t> Conducting systematic examinations of the accounts of various administrative departments (e.g., Agriculture, Health, SC/ST Development) to detect financial irregularities or leakages.</a:t>
            </a:r>
          </a:p>
          <a:p>
            <a:pPr lvl="0"/>
            <a:r>
              <a:rPr lang="en-IN" b="1" dirty="0"/>
              <a:t>Verification of Expenditures:</a:t>
            </a:r>
            <a:r>
              <a:rPr lang="en-IN" dirty="0"/>
              <a:t> Checking if the funds allotted to a department have been utilized for the intended purpose and as per the </a:t>
            </a:r>
            <a:r>
              <a:rPr lang="en-IN" b="1" dirty="0"/>
              <a:t>Odisha General Financial Rules (OGFR)</a:t>
            </a:r>
            <a:r>
              <a:rPr lang="en-IN" dirty="0"/>
              <a:t>.</a:t>
            </a:r>
          </a:p>
          <a:p>
            <a:pPr lvl="0"/>
            <a:r>
              <a:rPr lang="en-IN" b="1" dirty="0"/>
              <a:t>Risk Analysis:</a:t>
            </a:r>
            <a:r>
              <a:rPr lang="en-IN" dirty="0"/>
              <a:t> Assessing the reliability of financial reports and identifying areas prone to misappropriation or defalcation of cash.</a:t>
            </a:r>
          </a:p>
          <a:p>
            <a:pPr lvl="0"/>
            <a:r>
              <a:rPr lang="en-IN" b="1" dirty="0"/>
              <a:t>Audit Reporting:</a:t>
            </a:r>
            <a:r>
              <a:rPr lang="en-IN" dirty="0"/>
              <a:t> Drafting "Audit Paras" and reports for the Financial Advisor (FA) or Assistant Financial Advisor (AFA) of the respective departments.</a:t>
            </a:r>
          </a:p>
          <a:p>
            <a:pPr lvl="0"/>
            <a:r>
              <a:rPr lang="en-IN" b="1" dirty="0"/>
              <a:t>Compliance Review:</a:t>
            </a:r>
            <a:r>
              <a:rPr lang="en-IN" dirty="0"/>
              <a:t> Attending Internal Audit Compliance Review Committee (IACRC) meetings to resolve audit objections.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92170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5AC89-8761-CE72-E30B-6A7670DA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4800"/>
            <a:ext cx="10515600" cy="5872163"/>
          </a:xfrm>
        </p:spPr>
        <p:txBody>
          <a:bodyPr>
            <a:normAutofit fontScale="77500" lnSpcReduction="20000"/>
          </a:bodyPr>
          <a:lstStyle/>
          <a:p>
            <a:r>
              <a:rPr lang="en-IN" b="1" dirty="0"/>
              <a:t>Work Environment &amp; Jurisdiction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Covers 20 out of 38 civil departments in the Odisha Government.</a:t>
            </a:r>
          </a:p>
          <a:p>
            <a:pPr lvl="0"/>
            <a:r>
              <a:rPr lang="en-IN" b="1" dirty="0"/>
              <a:t>Work Environment:</a:t>
            </a:r>
            <a:r>
              <a:rPr lang="en-IN" dirty="0"/>
              <a:t> Primarily a </a:t>
            </a:r>
            <a:r>
              <a:rPr lang="en-IN" b="1" dirty="0"/>
              <a:t>desk-based office job</a:t>
            </a:r>
            <a:r>
              <a:rPr lang="en-IN" dirty="0"/>
              <a:t>, but requires "Audit Camps" (field visits) to various subordinate offices of the departments for physical verification and record checking.</a:t>
            </a:r>
          </a:p>
          <a:p>
            <a:pPr lvl="0"/>
            <a:r>
              <a:rPr lang="en-IN" b="1" dirty="0"/>
              <a:t>Authority &amp; Power:</a:t>
            </a:r>
            <a:r>
              <a:rPr lang="en-IN" dirty="0"/>
              <a:t> High. No bill or expenditure in the assigned wing can bypass the scrutiny of the internal audit. Auditors have the authority to issue "Half Margin Memos" seeking clarification on suspicious transactions.</a:t>
            </a:r>
          </a:p>
          <a:p>
            <a:endParaRPr lang="en-IN" dirty="0"/>
          </a:p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CCA cadre has a very well-structured and prestigious promotion ladder within the Finance Department:</a:t>
            </a:r>
          </a:p>
          <a:p>
            <a:pPr lvl="0"/>
            <a:r>
              <a:rPr lang="en-IN" b="1" dirty="0"/>
              <a:t>Auditor (Common Cadre)</a:t>
            </a:r>
            <a:r>
              <a:rPr lang="en-IN" dirty="0"/>
              <a:t> - Entry Level</a:t>
            </a:r>
          </a:p>
          <a:p>
            <a:pPr lvl="0"/>
            <a:r>
              <a:rPr lang="en-IN" b="1" dirty="0"/>
              <a:t>Assistant Audit Officer (AAO)</a:t>
            </a:r>
            <a:endParaRPr lang="en-IN" dirty="0"/>
          </a:p>
          <a:p>
            <a:pPr lvl="0"/>
            <a:r>
              <a:rPr lang="en-IN" b="1" dirty="0"/>
              <a:t>Audit Officer (AO)</a:t>
            </a:r>
            <a:r>
              <a:rPr lang="en-IN" dirty="0"/>
              <a:t> (Gazetted - Group B)</a:t>
            </a:r>
          </a:p>
          <a:p>
            <a:pPr lvl="0"/>
            <a:r>
              <a:rPr lang="en-IN" b="1" dirty="0"/>
              <a:t>Internal Audit Officer-cum-Under Secretary</a:t>
            </a:r>
            <a:r>
              <a:rPr lang="en-IN" dirty="0"/>
              <a:t> (Group A, Jr.)</a:t>
            </a:r>
          </a:p>
          <a:p>
            <a:pPr lvl="0"/>
            <a:r>
              <a:rPr lang="en-IN" b="1" dirty="0"/>
              <a:t>Senior Audit Officer-cum-Deputy Secretary</a:t>
            </a:r>
            <a:r>
              <a:rPr lang="en-IN" dirty="0"/>
              <a:t> (Group A, Sr.)</a:t>
            </a:r>
          </a:p>
          <a:p>
            <a:pPr lvl="0"/>
            <a:r>
              <a:rPr lang="en-IN" b="1" dirty="0"/>
              <a:t>Chief Audit Officer-cum-Joint Secretary</a:t>
            </a:r>
            <a:r>
              <a:rPr lang="en-IN" dirty="0"/>
              <a:t> (Super Time Scale)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9264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B9CC7-55A8-9139-9250-11D9B2CB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Pros &amp; Cons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CE78F-B339-FF8C-DCAD-9B1E26EF3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1284"/>
            <a:ext cx="10515600" cy="4925679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Location Stability:</a:t>
            </a:r>
            <a:r>
              <a:rPr lang="en-IN" dirty="0"/>
              <a:t> Majority of postings are in </a:t>
            </a:r>
            <a:r>
              <a:rPr lang="en-IN" b="1" dirty="0"/>
              <a:t>Bhubaneswar (State Secretariat)</a:t>
            </a:r>
            <a:r>
              <a:rPr lang="en-IN" dirty="0"/>
              <a:t> or Cuttack, making it excellent for city living.</a:t>
            </a:r>
          </a:p>
          <a:p>
            <a:pPr lvl="0"/>
            <a:r>
              <a:rPr lang="en-IN" b="1" dirty="0"/>
              <a:t>Prestige:</a:t>
            </a:r>
            <a:r>
              <a:rPr lang="en-IN" dirty="0"/>
              <a:t> Being part of the Finance Department (the state's financial nerve </a:t>
            </a:r>
            <a:r>
              <a:rPr lang="en-IN" dirty="0" err="1"/>
              <a:t>center</a:t>
            </a:r>
            <a:r>
              <a:rPr lang="en-IN" dirty="0"/>
              <a:t>) carries high professional weight.</a:t>
            </a:r>
          </a:p>
          <a:p>
            <a:pPr lvl="0"/>
            <a:r>
              <a:rPr lang="en-IN" b="1" dirty="0"/>
              <a:t>Promotion Prospects:</a:t>
            </a:r>
            <a:r>
              <a:rPr lang="en-IN" dirty="0"/>
              <a:t> Recent cadre restructuring has improved the flow of promotions significantly compared to other auditor roles.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Technical Complexity:</a:t>
            </a:r>
            <a:r>
              <a:rPr lang="en-IN" dirty="0"/>
              <a:t> Requires high proficiency in accounting software, Tally, and a deep understanding of complex government rules (OGFR, OTC).</a:t>
            </a:r>
          </a:p>
          <a:p>
            <a:pPr lvl="0"/>
            <a:r>
              <a:rPr lang="en-IN" b="1" dirty="0"/>
              <a:t>Work Pressure:</a:t>
            </a:r>
            <a:r>
              <a:rPr lang="en-IN" dirty="0"/>
              <a:t> Heavy workload during "Audit Seasons" and when preparing reports for the Assembly or high-level committees.</a:t>
            </a:r>
          </a:p>
          <a:p>
            <a:pPr lvl="0"/>
            <a:r>
              <a:rPr lang="en-IN" b="1" dirty="0"/>
              <a:t>Detail-Oriented:</a:t>
            </a:r>
            <a:r>
              <a:rPr lang="en-IN" dirty="0"/>
              <a:t> The job can be monotonous for those who prefer dynamic field action over checking vouchers and ledgers.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5927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65E63-F6D6-130A-466E-16890ABB7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en-IN" sz="2400" b="1" u="sng"/>
              <a:t>Career Growth &amp; Promotions</a:t>
            </a:r>
            <a:endParaRPr lang="en-IN" sz="2400" u="sng"/>
          </a:p>
          <a:p>
            <a:r>
              <a:rPr lang="en-IN" sz="2400"/>
              <a:t>The promotion hierarchy is well-structured within the </a:t>
            </a:r>
            <a:r>
              <a:rPr lang="en-IN" sz="2400" b="1"/>
              <a:t>Odisha Subordinate Finance Service</a:t>
            </a:r>
            <a:r>
              <a:rPr lang="en-IN" sz="2400"/>
              <a:t>:</a:t>
            </a:r>
          </a:p>
          <a:p>
            <a:pPr lvl="0"/>
            <a:r>
              <a:rPr lang="en-IN" sz="2400" b="1"/>
              <a:t>Assistant CT &amp; GST Officer</a:t>
            </a:r>
            <a:r>
              <a:rPr lang="en-IN" sz="2400"/>
              <a:t> (Entry Level)</a:t>
            </a:r>
          </a:p>
          <a:p>
            <a:pPr lvl="0"/>
            <a:r>
              <a:rPr lang="en-IN" sz="2400" b="1"/>
              <a:t>CT &amp; GST Officer</a:t>
            </a:r>
            <a:r>
              <a:rPr lang="en-IN" sz="2400"/>
              <a:t> (First Promotion - Gazetted status)</a:t>
            </a:r>
          </a:p>
          <a:p>
            <a:pPr lvl="0"/>
            <a:r>
              <a:rPr lang="en-IN" sz="2400" b="1"/>
              <a:t>Assistant Commissioner of CT &amp; GST</a:t>
            </a:r>
            <a:endParaRPr lang="en-IN" sz="2400"/>
          </a:p>
          <a:p>
            <a:pPr lvl="0"/>
            <a:r>
              <a:rPr lang="en-IN" sz="2400" b="1"/>
              <a:t>Deputy Commissioner of CT &amp; GST</a:t>
            </a:r>
            <a:endParaRPr lang="en-IN" sz="2400"/>
          </a:p>
          <a:p>
            <a:pPr lvl="0"/>
            <a:r>
              <a:rPr lang="en-IN" sz="2400" b="1"/>
              <a:t>Joint Commissioner</a:t>
            </a:r>
            <a:r>
              <a:rPr lang="en-IN" sz="2400"/>
              <a:t> (Higher administrative roles)</a:t>
            </a:r>
          </a:p>
          <a:p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11213361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12C3-8FB9-93E2-4EA1-D6A9DEB6B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F84BC-2FEA-A36C-8910-04C295D19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The CCA post is </a:t>
            </a:r>
            <a:r>
              <a:rPr lang="en-IN" b="1" dirty="0"/>
              <a:t>best for candidates</a:t>
            </a:r>
            <a:r>
              <a:rPr lang="en-IN" dirty="0"/>
              <a:t> who are academically inclined toward </a:t>
            </a:r>
            <a:r>
              <a:rPr lang="en-IN" b="1" dirty="0"/>
              <a:t>Commerce or Finance</a:t>
            </a:r>
            <a:r>
              <a:rPr lang="en-IN" dirty="0"/>
              <a:t> and want to settle in </a:t>
            </a:r>
            <a:r>
              <a:rPr lang="en-IN" b="1" dirty="0"/>
              <a:t>Bhubaneswar</a:t>
            </a:r>
            <a:r>
              <a:rPr lang="en-IN" dirty="0"/>
              <a:t>. It is ideal for those who value career growth within the Secretariat and prefer a stable, high-prestige office job where their work directly impacts the state's fiscal discipline.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03939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F7CE71-634F-6F79-8E8C-B875F0A9F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sz="3100" b="1" u="sng"/>
              <a:t>Local Fund Auditor (LFA)</a:t>
            </a:r>
            <a:r>
              <a:rPr lang="en-IN" sz="3100"/>
              <a:t> </a:t>
            </a:r>
            <a:br>
              <a:rPr lang="en-IN" sz="3100"/>
            </a:br>
            <a:endParaRPr lang="en-IN" sz="31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DCDD9CD-3FBD-2E11-A67B-C4C56BF740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1842166"/>
              </p:ext>
            </p:extLst>
          </p:nvPr>
        </p:nvGraphicFramePr>
        <p:xfrm>
          <a:off x="838200" y="2172862"/>
          <a:ext cx="10515601" cy="38643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49829">
                  <a:extLst>
                    <a:ext uri="{9D8B030D-6E8A-4147-A177-3AD203B41FA5}">
                      <a16:colId xmlns:a16="http://schemas.microsoft.com/office/drawing/2014/main" val="1640523650"/>
                    </a:ext>
                  </a:extLst>
                </a:gridCol>
                <a:gridCol w="7765772">
                  <a:extLst>
                    <a:ext uri="{9D8B030D-6E8A-4147-A177-3AD203B41FA5}">
                      <a16:colId xmlns:a16="http://schemas.microsoft.com/office/drawing/2014/main" val="3185472502"/>
                    </a:ext>
                  </a:extLst>
                </a:gridCol>
              </a:tblGrid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Feature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Details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2619160066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Parent Department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Finance Department, Government of Odisha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690811083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Directorate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Directorate of Local Fund Audit (DLFA)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3193617869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Pay Level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Level 9 (7th Pay Commission)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357842732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Basic Pay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₹35,400 to ₹1,12,400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605558814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Initial Salary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Approx. ₹54,000 – ₹58,000 (Including DA, HRA, Medical)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1698389454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Primary Focus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Statutory Audit of Local Bodies &amp; Aided Institutions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714835048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Posting Type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 dirty="0">
                          <a:effectLst/>
                        </a:rPr>
                        <a:t>District Audit Office (DAO) / Field-based Audit Parties</a:t>
                      </a:r>
                      <a:endParaRPr lang="en-IN" sz="23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30355617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68443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720B5-A609-1DE1-DDD3-AE2B9F2C6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86063"/>
            <a:ext cx="10515600" cy="5390900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The work of an LFA is purely </a:t>
            </a:r>
            <a:r>
              <a:rPr lang="en-IN" b="1" dirty="0"/>
              <a:t>auditory and investigative</a:t>
            </a:r>
            <a:r>
              <a:rPr lang="en-IN" dirty="0"/>
              <a:t>, focused on local government expenditure:</a:t>
            </a:r>
          </a:p>
          <a:p>
            <a:pPr lvl="0"/>
            <a:r>
              <a:rPr lang="en-IN" b="1" dirty="0"/>
              <a:t>Statutory Auditing:</a:t>
            </a:r>
            <a:r>
              <a:rPr lang="en-IN" dirty="0"/>
              <a:t> Conducting the annual audit of accounts for </a:t>
            </a:r>
            <a:r>
              <a:rPr lang="en-IN" b="1" dirty="0"/>
              <a:t>314 Panchayat Samitis, 115 ULBs</a:t>
            </a:r>
            <a:r>
              <a:rPr lang="en-IN" dirty="0"/>
              <a:t>, and thousands of Gram Panchayats and Aided Schools/Colleges.</a:t>
            </a:r>
          </a:p>
          <a:p>
            <a:pPr lvl="0"/>
            <a:r>
              <a:rPr lang="en-IN" b="1" dirty="0"/>
              <a:t>ALFA System:</a:t>
            </a:r>
            <a:r>
              <a:rPr lang="en-IN" dirty="0"/>
              <a:t> Using the "Automation of Local Fund Audit" (ALFA) portal for digital record-keeping and report generation.</a:t>
            </a:r>
          </a:p>
          <a:p>
            <a:pPr lvl="0"/>
            <a:r>
              <a:rPr lang="en-IN" b="1" dirty="0"/>
              <a:t>Surcharge Proceedings:</a:t>
            </a:r>
            <a:r>
              <a:rPr lang="en-IN" dirty="0"/>
              <a:t> Identifying illegal payments or losses incurred due to negligence and recommending "Surcharge" (recovery of money) from the responsible officials.</a:t>
            </a:r>
          </a:p>
          <a:p>
            <a:pPr lvl="0"/>
            <a:r>
              <a:rPr lang="en-IN" b="1" dirty="0"/>
              <a:t>Physical Verification:</a:t>
            </a:r>
            <a:r>
              <a:rPr lang="en-IN" dirty="0"/>
              <a:t> Conducting on-site inspections of assets, construction projects, and cash-in-hand to verify the accuracy of the accounts.</a:t>
            </a:r>
          </a:p>
          <a:p>
            <a:pPr lvl="0"/>
            <a:r>
              <a:rPr lang="en-IN" b="1" dirty="0"/>
              <a:t>Audit Reporting:</a:t>
            </a:r>
            <a:r>
              <a:rPr lang="en-IN" dirty="0"/>
              <a:t> Drafting Audit Paras for the </a:t>
            </a:r>
            <a:r>
              <a:rPr lang="en-IN" b="1" dirty="0"/>
              <a:t>Annual Audit Report</a:t>
            </a:r>
            <a:r>
              <a:rPr lang="en-IN" dirty="0"/>
              <a:t>, which is eventually presented to the State Legislature.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44881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AF43B-7809-06DF-8C53-3445E880C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2316"/>
            <a:ext cx="10515600" cy="5294647"/>
          </a:xfrm>
        </p:spPr>
        <p:txBody>
          <a:bodyPr>
            <a:normAutofit/>
          </a:bodyPr>
          <a:lstStyle/>
          <a:p>
            <a:r>
              <a:rPr lang="en-IN" b="1" dirty="0"/>
              <a:t>Work Environment &amp; Jurisdiction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Operates through </a:t>
            </a:r>
            <a:r>
              <a:rPr lang="en-IN" b="1" dirty="0"/>
              <a:t>26 District Audit Offices</a:t>
            </a:r>
            <a:r>
              <a:rPr lang="en-IN" dirty="0"/>
              <a:t> covering all 30 districts of Odisha.</a:t>
            </a:r>
          </a:p>
          <a:p>
            <a:pPr lvl="0"/>
            <a:r>
              <a:rPr lang="en-IN" b="1" dirty="0"/>
              <a:t>Work Environment:</a:t>
            </a:r>
            <a:r>
              <a:rPr lang="en-IN" dirty="0"/>
              <a:t> The job is </a:t>
            </a:r>
            <a:r>
              <a:rPr lang="en-IN" b="1" dirty="0"/>
              <a:t>highly mobile</a:t>
            </a:r>
            <a:r>
              <a:rPr lang="en-IN" dirty="0"/>
              <a:t>. You are rarely in your base office; instead, you move in "Audit Parties" (teams) to the locations of the auditee institutions (e.g., a Block office or a University) for weeks at a time.</a:t>
            </a:r>
          </a:p>
          <a:p>
            <a:pPr lvl="0"/>
            <a:r>
              <a:rPr lang="en-IN" b="1" dirty="0"/>
              <a:t>Authority &amp; Power:</a:t>
            </a:r>
            <a:r>
              <a:rPr lang="en-IN" dirty="0"/>
              <a:t> Significant. You have the power to summon documents, question executive authorities (BDOs, Executive Officers), and report financial misconduct that can lead to legal action against officials.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96824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5B6AC-5792-0100-B87C-30646659F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6274"/>
            <a:ext cx="10515600" cy="5310689"/>
          </a:xfrm>
        </p:spPr>
        <p:txBody>
          <a:bodyPr/>
          <a:lstStyle/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promotion path is structured within the </a:t>
            </a:r>
            <a:r>
              <a:rPr lang="en-IN" b="1" dirty="0"/>
              <a:t>Odisha Subordinate Finance Service (LFA)</a:t>
            </a:r>
            <a:r>
              <a:rPr lang="en-IN" dirty="0"/>
              <a:t>:</a:t>
            </a:r>
          </a:p>
          <a:p>
            <a:pPr lvl="0"/>
            <a:r>
              <a:rPr lang="en-IN" b="1" dirty="0"/>
              <a:t>Auditor (LFA)</a:t>
            </a:r>
            <a:r>
              <a:rPr lang="en-IN" dirty="0"/>
              <a:t> (Entry Level)</a:t>
            </a:r>
          </a:p>
          <a:p>
            <a:pPr lvl="0"/>
            <a:r>
              <a:rPr lang="en-IN" b="1" dirty="0"/>
              <a:t>Audit Superintendent</a:t>
            </a:r>
            <a:r>
              <a:rPr lang="en-IN" dirty="0"/>
              <a:t> (Gazetted - Group B)</a:t>
            </a:r>
          </a:p>
          <a:p>
            <a:pPr lvl="0"/>
            <a:r>
              <a:rPr lang="en-IN" b="1" dirty="0"/>
              <a:t>Additional District Audit Officer (ADAO)</a:t>
            </a:r>
            <a:endParaRPr lang="en-IN" dirty="0"/>
          </a:p>
          <a:p>
            <a:pPr lvl="0"/>
            <a:r>
              <a:rPr lang="en-IN" b="1" dirty="0"/>
              <a:t>District Audit Officer (DAO) / Assistant Director</a:t>
            </a:r>
            <a:r>
              <a:rPr lang="en-IN" dirty="0"/>
              <a:t> (Group A)</a:t>
            </a:r>
          </a:p>
          <a:p>
            <a:r>
              <a:rPr lang="en-IN" b="1" dirty="0"/>
              <a:t>Deputy Director / Joint Director</a:t>
            </a:r>
            <a:r>
              <a:rPr lang="en-IN" dirty="0"/>
              <a:t> (Directorate level)</a:t>
            </a:r>
          </a:p>
        </p:txBody>
      </p:sp>
    </p:spTree>
    <p:extLst>
      <p:ext uri="{BB962C8B-B14F-4D97-AF65-F5344CB8AC3E}">
        <p14:creationId xmlns:p14="http://schemas.microsoft.com/office/powerpoint/2010/main" val="9652861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67F38-EFBC-0661-3554-7BE41DD36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Pros &amp; Cons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641A5-9DAB-5360-9D53-4CF36B88F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Pros &amp; Cons</a:t>
            </a:r>
            <a:endParaRPr lang="en-IN" dirty="0"/>
          </a:p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Expertise:</a:t>
            </a:r>
            <a:r>
              <a:rPr lang="en-IN" dirty="0"/>
              <a:t> You become an expert in government accounting (OGFR) and municipal/panchayat laws.</a:t>
            </a:r>
          </a:p>
          <a:p>
            <a:pPr lvl="0"/>
            <a:r>
              <a:rPr lang="en-IN" b="1" dirty="0"/>
              <a:t>Field Autonomy:</a:t>
            </a:r>
            <a:r>
              <a:rPr lang="en-IN" dirty="0"/>
              <a:t> Working in small teams away from the head office provides a sense of independence.</a:t>
            </a:r>
          </a:p>
          <a:p>
            <a:pPr lvl="0"/>
            <a:r>
              <a:rPr lang="en-IN" b="1" dirty="0"/>
              <a:t>High Social Respect:</a:t>
            </a:r>
            <a:r>
              <a:rPr lang="en-IN" dirty="0"/>
              <a:t> Seen as a powerful figure by local-level officials due to the power of audit objections.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Constant Touring:</a:t>
            </a:r>
            <a:r>
              <a:rPr lang="en-IN" dirty="0"/>
              <a:t> You will spend a large portion of the year traveling to different blocks or institutions, which can affect family life.</a:t>
            </a:r>
          </a:p>
          <a:p>
            <a:pPr lvl="0"/>
            <a:r>
              <a:rPr lang="en-IN" b="1" dirty="0"/>
              <a:t>Static Environment:</a:t>
            </a:r>
            <a:r>
              <a:rPr lang="en-IN" dirty="0"/>
              <a:t> Auditing vouchers and ledgers for long hours in rural offices can be monotonous.</a:t>
            </a:r>
          </a:p>
          <a:p>
            <a:pPr lvl="0"/>
            <a:r>
              <a:rPr lang="en-IN" b="1" dirty="0"/>
              <a:t>Accountability:</a:t>
            </a:r>
            <a:r>
              <a:rPr lang="en-IN" dirty="0"/>
              <a:t> Auditors are personally liable if they miss a major fraud that is later detected by the CAG or a higher authority.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778369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D8AEA-3706-717C-C739-BFDAF9DE9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3403A-C6C9-2168-34E1-887B20FAA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The LFA post is </a:t>
            </a:r>
            <a:r>
              <a:rPr lang="en-IN" b="1" dirty="0"/>
              <a:t>best for candidates</a:t>
            </a:r>
            <a:r>
              <a:rPr lang="en-IN" dirty="0"/>
              <a:t> who have a background in </a:t>
            </a:r>
            <a:r>
              <a:rPr lang="en-IN" b="1" dirty="0"/>
              <a:t>Accountancy or Commerce</a:t>
            </a:r>
            <a:r>
              <a:rPr lang="en-IN" dirty="0"/>
              <a:t> and prefer an </a:t>
            </a:r>
            <a:r>
              <a:rPr lang="en-IN" b="1" dirty="0"/>
              <a:t>investigative role</a:t>
            </a:r>
            <a:r>
              <a:rPr lang="en-IN" dirty="0"/>
              <a:t> over a general administrative one. It is ideal for those who don't mind a </a:t>
            </a:r>
            <a:r>
              <a:rPr lang="en-IN" b="1" dirty="0"/>
              <a:t>touring job</a:t>
            </a:r>
            <a:r>
              <a:rPr lang="en-IN" dirty="0"/>
              <a:t> and want to work in the Finance Department, which is considered the "cream" of the state cadre.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513151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44835A-9575-A76B-B57B-13C2C4BA4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sz="3100" b="1" u="sng"/>
              <a:t>Auditor (Board of Revenue)</a:t>
            </a:r>
            <a:r>
              <a:rPr lang="en-IN" sz="3100" u="sng"/>
              <a:t> </a:t>
            </a:r>
            <a:br>
              <a:rPr lang="en-IN" sz="3100"/>
            </a:br>
            <a:endParaRPr lang="en-IN" sz="31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5D314D-EABF-1F69-7B95-106A112AFE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0619726"/>
              </p:ext>
            </p:extLst>
          </p:nvPr>
        </p:nvGraphicFramePr>
        <p:xfrm>
          <a:off x="838200" y="2172862"/>
          <a:ext cx="10515601" cy="38643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49829">
                  <a:extLst>
                    <a:ext uri="{9D8B030D-6E8A-4147-A177-3AD203B41FA5}">
                      <a16:colId xmlns:a16="http://schemas.microsoft.com/office/drawing/2014/main" val="3092007225"/>
                    </a:ext>
                  </a:extLst>
                </a:gridCol>
                <a:gridCol w="7765772">
                  <a:extLst>
                    <a:ext uri="{9D8B030D-6E8A-4147-A177-3AD203B41FA5}">
                      <a16:colId xmlns:a16="http://schemas.microsoft.com/office/drawing/2014/main" val="2341273505"/>
                    </a:ext>
                  </a:extLst>
                </a:gridCol>
              </a:tblGrid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Feature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Details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1301640847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Parent Department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Revenue &amp; Disaster Management Department, Odisha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2887110624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Directorate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Board of Revenue, Odisha, Cuttack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2491847862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Pay Level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Level 9 (7th Pay Commission)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725573345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Basic Pay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₹35,400 to ₹1,12,400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3902776212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Gross Salary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Approx. ₹54,000 – ₹58,000 (Including DA, HRA, Medical)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2201270858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Primary Focus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Financial Audit of Revenue Offices &amp; Judicial Records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2955176795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Posting Type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 dirty="0">
                          <a:effectLst/>
                        </a:rPr>
                        <a:t>Headquarter Posting (Cuttack)</a:t>
                      </a:r>
                      <a:endParaRPr lang="en-IN" sz="23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863761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12997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9DDBA-7BAF-DEF7-5715-436B980F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670B4-3259-8BEC-6755-4D71D762D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The Auditor in the Board of Revenue has a more "statutory" and "departmental" focus compared to a Common Cadre Auditor:</a:t>
            </a:r>
          </a:p>
          <a:p>
            <a:pPr lvl="0"/>
            <a:r>
              <a:rPr lang="en-IN" b="1" dirty="0"/>
              <a:t>Revenue Audit:</a:t>
            </a:r>
            <a:r>
              <a:rPr lang="en-IN" dirty="0"/>
              <a:t> Auditing the accounts of various </a:t>
            </a:r>
            <a:r>
              <a:rPr lang="en-IN" dirty="0" err="1"/>
              <a:t>Tahasils</a:t>
            </a:r>
            <a:r>
              <a:rPr lang="en-IN" dirty="0"/>
              <a:t>, Registration offices (IGR), and Excise offices to ensure that land revenue, stamp duties, and cess are collected and recorded correctly.</a:t>
            </a:r>
          </a:p>
          <a:p>
            <a:pPr lvl="0"/>
            <a:r>
              <a:rPr lang="en-IN" b="1" dirty="0"/>
              <a:t>Judicial Record Audit:</a:t>
            </a:r>
            <a:r>
              <a:rPr lang="en-IN" dirty="0"/>
              <a:t> The Board of Revenue acts as a Revisional Court; Auditors assist in verifying financial aspects or fines related to court cases.</a:t>
            </a:r>
          </a:p>
          <a:p>
            <a:pPr lvl="0"/>
            <a:r>
              <a:rPr lang="en-IN" b="1" dirty="0"/>
              <a:t>Internal Audit of HODs:</a:t>
            </a:r>
            <a:r>
              <a:rPr lang="en-IN" dirty="0"/>
              <a:t> Conducting internal audits for the constituent heads of departments under the Board (such as the Inspector General of Registration, Excise Commissioner, and Director of Land Records).</a:t>
            </a:r>
          </a:p>
          <a:p>
            <a:pPr lvl="0"/>
            <a:r>
              <a:rPr lang="en-IN" b="1" dirty="0"/>
              <a:t>Compliance:</a:t>
            </a:r>
            <a:r>
              <a:rPr lang="en-IN" dirty="0"/>
              <a:t> Ensuring that the field offices follow the </a:t>
            </a:r>
            <a:r>
              <a:rPr lang="en-IN" b="1" dirty="0"/>
              <a:t>Manual of </a:t>
            </a:r>
            <a:r>
              <a:rPr lang="en-IN" b="1" dirty="0" err="1"/>
              <a:t>Tahasil</a:t>
            </a:r>
            <a:r>
              <a:rPr lang="en-IN" b="1" dirty="0"/>
              <a:t> Accounts</a:t>
            </a:r>
            <a:r>
              <a:rPr lang="en-IN" dirty="0"/>
              <a:t> and the </a:t>
            </a:r>
            <a:r>
              <a:rPr lang="en-IN" b="1" dirty="0"/>
              <a:t>Odisha General Financial Rules (OGFR)</a:t>
            </a:r>
            <a:r>
              <a:rPr lang="en-IN" dirty="0"/>
              <a:t>.</a:t>
            </a:r>
          </a:p>
          <a:p>
            <a:pPr lvl="0"/>
            <a:r>
              <a:rPr lang="en-IN" b="1" dirty="0"/>
              <a:t>Departmental Exams:</a:t>
            </a:r>
            <a:r>
              <a:rPr lang="en-IN" dirty="0"/>
              <a:t> The Board of Revenue conducts many state-level examinations for officers; Auditors often assist in the administrative and financial management of these exams.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22036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F0B79-B97D-60D8-EC67-B51E61AF2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1895"/>
            <a:ext cx="10515600" cy="5455068"/>
          </a:xfrm>
        </p:spPr>
        <p:txBody>
          <a:bodyPr>
            <a:normAutofit fontScale="77500" lnSpcReduction="20000"/>
          </a:bodyPr>
          <a:lstStyle/>
          <a:p>
            <a:r>
              <a:rPr lang="en-IN" b="1" dirty="0"/>
              <a:t>Work Environment &amp; Jurisdiction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Entire State of Odisha (as the Board supervises all revenue offices), but the administrative base is in </a:t>
            </a:r>
            <a:r>
              <a:rPr lang="en-IN" b="1" dirty="0"/>
              <a:t>Cuttack</a:t>
            </a:r>
            <a:r>
              <a:rPr lang="en-IN" dirty="0"/>
              <a:t>.</a:t>
            </a:r>
          </a:p>
          <a:p>
            <a:pPr lvl="0"/>
            <a:r>
              <a:rPr lang="en-IN" b="1" dirty="0"/>
              <a:t>Work Environment:</a:t>
            </a:r>
            <a:r>
              <a:rPr lang="en-IN" dirty="0"/>
              <a:t> Highly formal and professional. You will work in a centralized office environment (</a:t>
            </a:r>
            <a:r>
              <a:rPr lang="en-IN" dirty="0" err="1"/>
              <a:t>Rajaswa</a:t>
            </a:r>
            <a:r>
              <a:rPr lang="en-IN" dirty="0"/>
              <a:t> Bhawan) with occasional field tours to district offices for auditing.</a:t>
            </a:r>
          </a:p>
          <a:p>
            <a:pPr lvl="0"/>
            <a:r>
              <a:rPr lang="en-IN" b="1" dirty="0"/>
              <a:t>Location Stability:</a:t>
            </a:r>
            <a:r>
              <a:rPr lang="en-IN" dirty="0"/>
              <a:t> </a:t>
            </a:r>
            <a:r>
              <a:rPr lang="en-IN" b="1" dirty="0"/>
              <a:t>Excellent.</a:t>
            </a:r>
            <a:r>
              <a:rPr lang="en-IN" dirty="0"/>
              <a:t> Since the main office is in Cuttack, you are likely to spend a majority of your career in Cuttack or the nearby capital, Bhubaneswar.</a:t>
            </a:r>
            <a:br>
              <a:rPr lang="en-IN" dirty="0"/>
            </a:br>
            <a:endParaRPr lang="en-IN" dirty="0"/>
          </a:p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promotion hierarchy follows the standard revenue audit wing structure:</a:t>
            </a:r>
          </a:p>
          <a:p>
            <a:pPr lvl="0"/>
            <a:r>
              <a:rPr lang="en-IN" b="1" dirty="0"/>
              <a:t>Auditor</a:t>
            </a:r>
            <a:r>
              <a:rPr lang="en-IN" dirty="0"/>
              <a:t> (Entry Level)</a:t>
            </a:r>
          </a:p>
          <a:p>
            <a:pPr lvl="0"/>
            <a:r>
              <a:rPr lang="en-IN" b="1" dirty="0"/>
              <a:t>Audit Superintendent</a:t>
            </a:r>
            <a:r>
              <a:rPr lang="en-IN" dirty="0"/>
              <a:t> (Gazetted - Group B)</a:t>
            </a:r>
          </a:p>
          <a:p>
            <a:pPr lvl="0"/>
            <a:r>
              <a:rPr lang="en-IN" b="1" dirty="0"/>
              <a:t>Audit Officer</a:t>
            </a:r>
            <a:endParaRPr lang="en-IN" dirty="0"/>
          </a:p>
          <a:p>
            <a:pPr lvl="0"/>
            <a:r>
              <a:rPr lang="en-IN" b="1" dirty="0"/>
              <a:t>Assistant Financial Advisor / Assistant Director</a:t>
            </a:r>
            <a:r>
              <a:rPr lang="en-IN" dirty="0"/>
              <a:t> (Group A)</a:t>
            </a:r>
          </a:p>
          <a:p>
            <a:br>
              <a:rPr lang="en-IN" dirty="0"/>
            </a:b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2025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8EFA1-02CE-20E5-EF68-CC9EF42DA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en-IN" sz="2800" b="1" u="sng">
                <a:solidFill>
                  <a:schemeClr val="bg1"/>
                </a:solidFill>
              </a:rPr>
              <a:t>Pros &amp; Cons</a:t>
            </a:r>
            <a:br>
              <a:rPr lang="en-IN" sz="2800">
                <a:solidFill>
                  <a:schemeClr val="bg1"/>
                </a:solidFill>
              </a:rPr>
            </a:br>
            <a:endParaRPr lang="en-IN" sz="280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F6280-47FA-4EDC-65D8-5F83AF093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en-IN" sz="1700" b="1">
                <a:highlight>
                  <a:srgbClr val="FFFF00"/>
                </a:highlight>
              </a:rPr>
              <a:t>Pros</a:t>
            </a:r>
            <a:endParaRPr lang="en-IN" sz="1700">
              <a:highlight>
                <a:srgbClr val="FFFF00"/>
              </a:highlight>
            </a:endParaRPr>
          </a:p>
          <a:p>
            <a:pPr lvl="0"/>
            <a:r>
              <a:rPr lang="en-IN" sz="1700" b="1"/>
              <a:t>Authority &amp; Power:</a:t>
            </a:r>
            <a:r>
              <a:rPr lang="en-IN" sz="1700"/>
              <a:t> High social status; significant power during enforcement and raids.</a:t>
            </a:r>
          </a:p>
          <a:p>
            <a:pPr lvl="0"/>
            <a:r>
              <a:rPr lang="en-IN" sz="1700" b="1"/>
              <a:t>Work-Life Balance:</a:t>
            </a:r>
            <a:r>
              <a:rPr lang="en-IN" sz="1700"/>
              <a:t> Primarily a "10 to 5" office job, except during enforcement duties or financial year-ends.</a:t>
            </a:r>
          </a:p>
          <a:p>
            <a:pPr lvl="0"/>
            <a:r>
              <a:rPr lang="en-IN" sz="1700" b="1"/>
              <a:t>Urban Postings:</a:t>
            </a:r>
            <a:r>
              <a:rPr lang="en-IN" sz="1700"/>
              <a:t> Most offices are in well-developed towns (Cuttack, Bhubaneswar, Sambalpur, etc.).</a:t>
            </a:r>
          </a:p>
          <a:p>
            <a:pPr lvl="0"/>
            <a:r>
              <a:rPr lang="en-IN" sz="1700" b="1"/>
              <a:t>Career Pride:</a:t>
            </a:r>
            <a:r>
              <a:rPr lang="en-IN" sz="1700"/>
              <a:t> You are a direct contributor to the state’s treasury.</a:t>
            </a:r>
          </a:p>
          <a:p>
            <a:r>
              <a:rPr lang="en-IN" sz="1700" b="1">
                <a:highlight>
                  <a:srgbClr val="FFFF00"/>
                </a:highlight>
              </a:rPr>
              <a:t>Cons</a:t>
            </a:r>
            <a:endParaRPr lang="en-IN" sz="1700">
              <a:highlight>
                <a:srgbClr val="FFFF00"/>
              </a:highlight>
            </a:endParaRPr>
          </a:p>
          <a:p>
            <a:pPr lvl="0"/>
            <a:r>
              <a:rPr lang="en-IN" sz="1700" b="1"/>
              <a:t>Work Pressure:</a:t>
            </a:r>
            <a:r>
              <a:rPr lang="en-IN" sz="1700"/>
              <a:t> High targets during the end of the financial year (March).</a:t>
            </a:r>
          </a:p>
          <a:p>
            <a:pPr lvl="0"/>
            <a:r>
              <a:rPr lang="en-IN" sz="1700" b="1"/>
              <a:t>Field Risk:</a:t>
            </a:r>
            <a:r>
              <a:rPr lang="en-IN" sz="1700"/>
              <a:t> Enforcement duties/raids can sometimes be physically demanding or involve hostile environments.</a:t>
            </a:r>
          </a:p>
          <a:p>
            <a:r>
              <a:rPr lang="en-IN" sz="1700" b="1"/>
              <a:t>Technical Complexity:</a:t>
            </a:r>
            <a:r>
              <a:rPr lang="en-IN" sz="1700"/>
              <a:t> Requires constant updating of knowledge regarding GST laws and portal changes.</a:t>
            </a:r>
          </a:p>
        </p:txBody>
      </p:sp>
    </p:spTree>
    <p:extLst>
      <p:ext uri="{BB962C8B-B14F-4D97-AF65-F5344CB8AC3E}">
        <p14:creationId xmlns:p14="http://schemas.microsoft.com/office/powerpoint/2010/main" val="24900611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F64D9-6A9C-5E61-E407-76D24A439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9811"/>
            <a:ext cx="10515600" cy="5487152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Pros &amp; Cons</a:t>
            </a:r>
            <a:endParaRPr lang="en-IN" dirty="0"/>
          </a:p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Cuttack/Bhubaneswar Posting:</a:t>
            </a:r>
            <a:r>
              <a:rPr lang="en-IN" dirty="0"/>
              <a:t> Ideal for those who want to stay in the Twin City area with access to premium amenities.</a:t>
            </a:r>
          </a:p>
          <a:p>
            <a:pPr lvl="0"/>
            <a:r>
              <a:rPr lang="en-IN" b="1" dirty="0"/>
              <a:t>Prestige:</a:t>
            </a:r>
            <a:r>
              <a:rPr lang="en-IN" dirty="0"/>
              <a:t> Working in the Board of Revenue—the "brain" of the state's land and revenue administration—carries high departmental respect.</a:t>
            </a:r>
          </a:p>
          <a:p>
            <a:pPr lvl="0"/>
            <a:r>
              <a:rPr lang="en-IN" b="1" dirty="0"/>
              <a:t>Work-Life Balance:</a:t>
            </a:r>
            <a:r>
              <a:rPr lang="en-IN" dirty="0"/>
              <a:t> Mostly an office-based job with fixed hours, unless you are out on an audit tour.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Monotony:</a:t>
            </a:r>
            <a:r>
              <a:rPr lang="en-IN" dirty="0"/>
              <a:t> Verifying old land records and vouchers for long hours can be repetitive.</a:t>
            </a:r>
          </a:p>
          <a:p>
            <a:pPr lvl="0"/>
            <a:r>
              <a:rPr lang="en-IN" b="1" dirty="0"/>
              <a:t>Touring:</a:t>
            </a:r>
            <a:r>
              <a:rPr lang="en-IN" dirty="0"/>
              <a:t> Audit tours to remote district collectorates or </a:t>
            </a:r>
            <a:r>
              <a:rPr lang="en-IN" dirty="0" err="1"/>
              <a:t>Tahasils</a:t>
            </a:r>
            <a:r>
              <a:rPr lang="en-IN" dirty="0"/>
              <a:t> can last for several days at a time.</a:t>
            </a:r>
          </a:p>
          <a:p>
            <a:pPr lvl="0"/>
            <a:r>
              <a:rPr lang="en-IN" b="1" dirty="0"/>
              <a:t>Accountability:</a:t>
            </a:r>
            <a:r>
              <a:rPr lang="en-IN" dirty="0"/>
              <a:t> Any error in revenue auditing can have legal implications for the state exchequer.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491362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42824-8504-DA12-EA7F-5D3CF6F82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This post is </a:t>
            </a:r>
            <a:r>
              <a:rPr lang="en-IN" b="1" dirty="0"/>
              <a:t>best for candidates</a:t>
            </a:r>
            <a:r>
              <a:rPr lang="en-IN" dirty="0"/>
              <a:t> who prioritize </a:t>
            </a:r>
            <a:r>
              <a:rPr lang="en-IN" b="1" dirty="0"/>
              <a:t>urban stability (Cuttack/Bhubaneswar)</a:t>
            </a:r>
            <a:r>
              <a:rPr lang="en-IN" dirty="0"/>
              <a:t> and prefer a </a:t>
            </a:r>
            <a:r>
              <a:rPr lang="en-IN" b="1" dirty="0"/>
              <a:t>technical, numbers-driven role</a:t>
            </a:r>
            <a:r>
              <a:rPr lang="en-IN" dirty="0"/>
              <a:t> within the Revenue department. It is ideal for someone who wants the prestige of the Revenue department but prefers the structured environment of an Auditor over the field-heavy pressure of a Revenue Inspector or </a:t>
            </a:r>
            <a:r>
              <a:rPr lang="en-IN" dirty="0" err="1"/>
              <a:t>Tahasildar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957144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921DD4-1AF3-6A88-A7A0-8F40F63A5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sz="3100" b="1" u="sng"/>
              <a:t>Auditor (State Transport Authority, Odisha, Cuttack</a:t>
            </a:r>
            <a:r>
              <a:rPr lang="en-IN" sz="3100" b="1"/>
              <a:t>)</a:t>
            </a:r>
            <a:r>
              <a:rPr lang="en-IN" sz="3100"/>
              <a:t> </a:t>
            </a:r>
            <a:br>
              <a:rPr lang="en-IN" sz="3100"/>
            </a:br>
            <a:endParaRPr lang="en-IN" sz="31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B76528-B285-B5FB-D856-A184B84950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4584601"/>
              </p:ext>
            </p:extLst>
          </p:nvPr>
        </p:nvGraphicFramePr>
        <p:xfrm>
          <a:off x="838200" y="2043845"/>
          <a:ext cx="10515600" cy="41223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70071">
                  <a:extLst>
                    <a:ext uri="{9D8B030D-6E8A-4147-A177-3AD203B41FA5}">
                      <a16:colId xmlns:a16="http://schemas.microsoft.com/office/drawing/2014/main" val="1382283197"/>
                    </a:ext>
                  </a:extLst>
                </a:gridCol>
                <a:gridCol w="7845529">
                  <a:extLst>
                    <a:ext uri="{9D8B030D-6E8A-4147-A177-3AD203B41FA5}">
                      <a16:colId xmlns:a16="http://schemas.microsoft.com/office/drawing/2014/main" val="219503300"/>
                    </a:ext>
                  </a:extLst>
                </a:gridCol>
              </a:tblGrid>
              <a:tr h="46903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Feature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Details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extLst>
                  <a:ext uri="{0D108BD9-81ED-4DB2-BD59-A6C34878D82A}">
                    <a16:rowId xmlns:a16="http://schemas.microsoft.com/office/drawing/2014/main" val="2077821264"/>
                  </a:ext>
                </a:extLst>
              </a:tr>
              <a:tr h="46903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Parent Department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Commerce &amp; Transport Department, Government of Odisha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extLst>
                  <a:ext uri="{0D108BD9-81ED-4DB2-BD59-A6C34878D82A}">
                    <a16:rowId xmlns:a16="http://schemas.microsoft.com/office/drawing/2014/main" val="419108596"/>
                  </a:ext>
                </a:extLst>
              </a:tr>
              <a:tr h="46903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Directorate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State Transport Authority (STA), Cuttack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extLst>
                  <a:ext uri="{0D108BD9-81ED-4DB2-BD59-A6C34878D82A}">
                    <a16:rowId xmlns:a16="http://schemas.microsoft.com/office/drawing/2014/main" val="3848991283"/>
                  </a:ext>
                </a:extLst>
              </a:tr>
              <a:tr h="46903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Pay Level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Level 9 (7th Pay Commission)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extLst>
                  <a:ext uri="{0D108BD9-81ED-4DB2-BD59-A6C34878D82A}">
                    <a16:rowId xmlns:a16="http://schemas.microsoft.com/office/drawing/2014/main" val="656247473"/>
                  </a:ext>
                </a:extLst>
              </a:tr>
              <a:tr h="46903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Basic Pay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₹35,400 to ₹1,12,400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extLst>
                  <a:ext uri="{0D108BD9-81ED-4DB2-BD59-A6C34878D82A}">
                    <a16:rowId xmlns:a16="http://schemas.microsoft.com/office/drawing/2014/main" val="4091216677"/>
                  </a:ext>
                </a:extLst>
              </a:tr>
              <a:tr h="46903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Monthly Salary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Approx. ₹54,000 – ₹58,000 (Including DA, HRA, Medical)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extLst>
                  <a:ext uri="{0D108BD9-81ED-4DB2-BD59-A6C34878D82A}">
                    <a16:rowId xmlns:a16="http://schemas.microsoft.com/office/drawing/2014/main" val="4231024782"/>
                  </a:ext>
                </a:extLst>
              </a:tr>
              <a:tr h="83914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Primary Focus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Revenue Audit (MV Tax), Expenditure Audit &amp; Financial Compliance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extLst>
                  <a:ext uri="{0D108BD9-81ED-4DB2-BD59-A6C34878D82A}">
                    <a16:rowId xmlns:a16="http://schemas.microsoft.com/office/drawing/2014/main" val="2366892091"/>
                  </a:ext>
                </a:extLst>
              </a:tr>
              <a:tr h="46903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Posting Type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 dirty="0">
                          <a:effectLst/>
                        </a:rPr>
                        <a:t>Headquarter Posting (Cuttack)</a:t>
                      </a:r>
                      <a:endParaRPr lang="en-IN" sz="23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52" marR="19652" marT="19652" marB="19652" anchor="ctr"/>
                </a:tc>
                <a:extLst>
                  <a:ext uri="{0D108BD9-81ED-4DB2-BD59-A6C34878D82A}">
                    <a16:rowId xmlns:a16="http://schemas.microsoft.com/office/drawing/2014/main" val="40464907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472035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DAB50-A053-B5EB-FFF4-169C8989E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558E0-AB6C-2360-BE0B-45B315DC6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The work involves high-level scrutiny of transport-related revenue and departmental spending:</a:t>
            </a:r>
          </a:p>
          <a:p>
            <a:pPr lvl="0"/>
            <a:r>
              <a:rPr lang="en-IN" b="1" dirty="0"/>
              <a:t>Motor Vehicle (MV) Tax Audit:</a:t>
            </a:r>
            <a:r>
              <a:rPr lang="en-IN" dirty="0"/>
              <a:t> Verifying that Motor Vehicle Tax, permit fees, and penalties collected by various RTOs (Regional Transport Offices) are accurately accounted for and deposited in the treasury.</a:t>
            </a:r>
          </a:p>
          <a:p>
            <a:pPr lvl="0"/>
            <a:r>
              <a:rPr lang="en-IN" b="1" dirty="0"/>
              <a:t>Audit of RTOs:</a:t>
            </a:r>
            <a:r>
              <a:rPr lang="en-IN" dirty="0"/>
              <a:t> Periodically visiting RTO offices across Odisha to conduct internal audits of their collection records, registration files, and cash books.</a:t>
            </a:r>
          </a:p>
          <a:p>
            <a:pPr lvl="0"/>
            <a:r>
              <a:rPr lang="en-IN" b="1" dirty="0"/>
              <a:t>Expenditure Monitoring:</a:t>
            </a:r>
            <a:r>
              <a:rPr lang="en-IN" dirty="0"/>
              <a:t> Auditing the departmental spending on infrastructure (like Driving Training Schools), road safety campaigns, and modernisation projects.</a:t>
            </a:r>
          </a:p>
          <a:p>
            <a:pPr lvl="0"/>
            <a:r>
              <a:rPr lang="en-IN" b="1" dirty="0"/>
              <a:t>Settling Audit Objections:</a:t>
            </a:r>
            <a:r>
              <a:rPr lang="en-IN" dirty="0"/>
              <a:t> Working with the Accountant General (AG) of Odisha to resolve audit paras and ensuring compliance with the </a:t>
            </a:r>
            <a:r>
              <a:rPr lang="en-IN" b="1" dirty="0"/>
              <a:t>Odisha General Financial Rules (OGFR)</a:t>
            </a:r>
            <a:r>
              <a:rPr lang="en-IN" dirty="0"/>
              <a:t>.</a:t>
            </a:r>
          </a:p>
          <a:p>
            <a:pPr lvl="0"/>
            <a:r>
              <a:rPr lang="en-IN" b="1" dirty="0"/>
              <a:t>Fee Verification:</a:t>
            </a:r>
            <a:r>
              <a:rPr lang="en-IN" dirty="0"/>
              <a:t> Scrutinizing the issuance of permits and licenses to ensure no financial leakage occurs in the system.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703056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4E60A-6B4B-2132-C850-EBC0480F8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1895"/>
            <a:ext cx="10515600" cy="5455068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Work Environment &amp; Jurisdiction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Entire State of Odisha (as the STA supervises all 35+ RTOs), but the administrative base is in </a:t>
            </a:r>
            <a:r>
              <a:rPr lang="en-IN" b="1" dirty="0"/>
              <a:t>Cuttack</a:t>
            </a:r>
            <a:r>
              <a:rPr lang="en-IN" dirty="0"/>
              <a:t>.</a:t>
            </a:r>
          </a:p>
          <a:p>
            <a:pPr lvl="0"/>
            <a:r>
              <a:rPr lang="en-IN" b="1" dirty="0"/>
              <a:t>Work Environment:</a:t>
            </a:r>
            <a:r>
              <a:rPr lang="en-IN" dirty="0"/>
              <a:t> Primarily a </a:t>
            </a:r>
            <a:r>
              <a:rPr lang="en-IN" b="1" dirty="0"/>
              <a:t>desk-based office job</a:t>
            </a:r>
            <a:r>
              <a:rPr lang="en-IN" dirty="0"/>
              <a:t> in a professional, corporate-style government building (STA Cuttack), but with periodic </a:t>
            </a:r>
            <a:r>
              <a:rPr lang="en-IN" b="1" dirty="0"/>
              <a:t>out-station audit tours</a:t>
            </a:r>
            <a:r>
              <a:rPr lang="en-IN" dirty="0"/>
              <a:t> to various districts.</a:t>
            </a:r>
          </a:p>
          <a:p>
            <a:pPr lvl="0"/>
            <a:r>
              <a:rPr lang="en-IN" b="1" dirty="0"/>
              <a:t>Authority &amp; Power:</a:t>
            </a:r>
            <a:r>
              <a:rPr lang="en-IN" dirty="0"/>
              <a:t> High administrative authority. Your audit findings can lead to departmental proceedings against officials and the recovery of lost revenue for the state.</a:t>
            </a:r>
          </a:p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promotion path is stable and follows the transport department's administrative structure:</a:t>
            </a:r>
          </a:p>
          <a:p>
            <a:pPr lvl="0"/>
            <a:r>
              <a:rPr lang="en-IN" b="1" dirty="0"/>
              <a:t>Auditor (STA)</a:t>
            </a:r>
            <a:r>
              <a:rPr lang="en-IN" dirty="0"/>
              <a:t> (Entry Level)</a:t>
            </a:r>
          </a:p>
          <a:p>
            <a:pPr lvl="0"/>
            <a:r>
              <a:rPr lang="en-IN" b="1" dirty="0"/>
              <a:t>Audit Superintendent / Section Officer</a:t>
            </a:r>
            <a:r>
              <a:rPr lang="en-IN" dirty="0"/>
              <a:t> (Gazetted status)</a:t>
            </a:r>
          </a:p>
          <a:p>
            <a:pPr lvl="0"/>
            <a:r>
              <a:rPr lang="en-IN" b="1" dirty="0"/>
              <a:t>Assistant Financial Advisor (AFA) / Assistant Director</a:t>
            </a:r>
            <a:endParaRPr lang="en-IN" dirty="0"/>
          </a:p>
          <a:p>
            <a:pPr lvl="0"/>
            <a:r>
              <a:rPr lang="en-IN" b="1" dirty="0"/>
              <a:t>Joint Commissioner (Tax/Audit)</a:t>
            </a:r>
            <a:r>
              <a:rPr lang="en-IN" dirty="0"/>
              <a:t> (High-level administrative role)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843120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3B731-5FA8-FEB4-AD71-FFE622206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Pros &amp; Cons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1E173-EF52-F997-E055-4B8C0EEE4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Location Stability:</a:t>
            </a:r>
            <a:r>
              <a:rPr lang="en-IN" dirty="0"/>
              <a:t> Majority of the career is spent in </a:t>
            </a:r>
            <a:r>
              <a:rPr lang="en-IN" b="1" dirty="0"/>
              <a:t>Cuttack</a:t>
            </a:r>
            <a:r>
              <a:rPr lang="en-IN" dirty="0"/>
              <a:t> (STA HQ), making it excellent for candidates who want to stay in the Twin City area.</a:t>
            </a:r>
          </a:p>
          <a:p>
            <a:pPr lvl="0"/>
            <a:r>
              <a:rPr lang="en-IN" b="1" dirty="0"/>
              <a:t>Niche Expertise:</a:t>
            </a:r>
            <a:r>
              <a:rPr lang="en-IN" dirty="0"/>
              <a:t> You gain specialized knowledge in the Motor Vehicles Act and transport-specific taxation.</a:t>
            </a:r>
          </a:p>
          <a:p>
            <a:pPr lvl="0"/>
            <a:r>
              <a:rPr lang="en-IN" b="1" dirty="0"/>
              <a:t>Professional Growth:</a:t>
            </a:r>
            <a:r>
              <a:rPr lang="en-IN" dirty="0"/>
              <a:t> Exposure to large-scale revenue management and modernization initiatives of the Odisha government.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Periodic Touring:</a:t>
            </a:r>
            <a:r>
              <a:rPr lang="en-IN" dirty="0"/>
              <a:t> You must travel to different districts for field audits, which can be frequent during certain times of the year.</a:t>
            </a:r>
          </a:p>
          <a:p>
            <a:pPr lvl="0"/>
            <a:r>
              <a:rPr lang="en-IN" b="1" dirty="0"/>
              <a:t>Pressure for Revenue Targets:</a:t>
            </a:r>
            <a:r>
              <a:rPr lang="en-IN" dirty="0"/>
              <a:t> High pressure to ensure that no revenue is lost, especially during the end of the financial year.</a:t>
            </a:r>
          </a:p>
          <a:p>
            <a:pPr lvl="0"/>
            <a:r>
              <a:rPr lang="en-IN" b="1" dirty="0"/>
              <a:t>Technical Complexity:</a:t>
            </a:r>
            <a:r>
              <a:rPr lang="en-IN" dirty="0"/>
              <a:t> Requires understanding of both standard accounting and specialized transport laws.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86770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4EF31-ACAB-53A7-BE41-B8EF19781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F8C4F-0EDF-94A5-75C6-5F6CF017C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The STA Auditor post is </a:t>
            </a:r>
            <a:r>
              <a:rPr lang="en-IN" b="1" dirty="0"/>
              <a:t>best for candidates</a:t>
            </a:r>
            <a:r>
              <a:rPr lang="en-IN" dirty="0"/>
              <a:t> who want to live and work in </a:t>
            </a:r>
            <a:r>
              <a:rPr lang="en-IN" b="1" dirty="0"/>
              <a:t>Cuttack</a:t>
            </a:r>
            <a:r>
              <a:rPr lang="en-IN" dirty="0"/>
              <a:t> while pursuing a specialized career in </a:t>
            </a:r>
            <a:r>
              <a:rPr lang="en-IN" b="1" dirty="0"/>
              <a:t>financial regulation</a:t>
            </a:r>
            <a:r>
              <a:rPr lang="en-IN" dirty="0"/>
              <a:t>. It is ideal for those who prefer an office-centric role but don't mind traveling occasionally to gain diverse exposure to the state's transport infrastructure.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768126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2B17ED-19A2-C5FB-F6C0-A28D4D621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sz="2800" b="1" u="sng"/>
              <a:t>Auditor in the Directorate of Prisons and Correctional Services</a:t>
            </a:r>
            <a:r>
              <a:rPr lang="en-IN" sz="2800"/>
              <a:t>, </a:t>
            </a:r>
            <a:br>
              <a:rPr lang="en-IN" sz="2800"/>
            </a:br>
            <a:endParaRPr lang="en-IN" sz="28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EDE74C-2026-EF62-F192-6392BB5836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0025948"/>
              </p:ext>
            </p:extLst>
          </p:nvPr>
        </p:nvGraphicFramePr>
        <p:xfrm>
          <a:off x="838200" y="2172862"/>
          <a:ext cx="10515601" cy="38643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49829">
                  <a:extLst>
                    <a:ext uri="{9D8B030D-6E8A-4147-A177-3AD203B41FA5}">
                      <a16:colId xmlns:a16="http://schemas.microsoft.com/office/drawing/2014/main" val="351490357"/>
                    </a:ext>
                  </a:extLst>
                </a:gridCol>
                <a:gridCol w="7765772">
                  <a:extLst>
                    <a:ext uri="{9D8B030D-6E8A-4147-A177-3AD203B41FA5}">
                      <a16:colId xmlns:a16="http://schemas.microsoft.com/office/drawing/2014/main" val="4177283161"/>
                    </a:ext>
                  </a:extLst>
                </a:gridCol>
              </a:tblGrid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Feature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Details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517835851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Parent Department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Home Department, Government of Odisha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13119804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Directorate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Directorate of Prisons &amp; Correctional Services, BBSR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24328052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Pay Level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Level 9 (7th Pay Commission)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3141137909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Basic Pay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₹35,400 – ₹1,12,400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2090871301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Monthly Salary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Approx. ₹54,000 – ₹58,000 (Including DA, HRA, Medical)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3376480383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Primary Focus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Financial Audit of Jail Accounts &amp; Inmate Welfare Funds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3000350880"/>
                  </a:ext>
                </a:extLst>
              </a:tr>
              <a:tr h="4830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>
                          <a:effectLst/>
                        </a:rPr>
                        <a:t>Posting Type</a:t>
                      </a:r>
                      <a:endParaRPr lang="en-IN" sz="23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300" kern="100" dirty="0">
                          <a:effectLst/>
                        </a:rPr>
                        <a:t>Prisons Headquarters (Bhubaneswar) / Regional Jails</a:t>
                      </a:r>
                      <a:endParaRPr lang="en-IN" sz="23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239" marR="20239" marT="20239" marB="20239" anchor="ctr"/>
                </a:tc>
                <a:extLst>
                  <a:ext uri="{0D108BD9-81ED-4DB2-BD59-A6C34878D82A}">
                    <a16:rowId xmlns:a16="http://schemas.microsoft.com/office/drawing/2014/main" val="1054561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07655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7EC07-11A0-79C1-253A-D3E4BA445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43229-A79A-80FA-4AAC-7FAE207A3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The nature of work is primarily </a:t>
            </a:r>
            <a:r>
              <a:rPr lang="en-IN" b="1" dirty="0"/>
              <a:t>supervisory and investigative</a:t>
            </a:r>
            <a:r>
              <a:rPr lang="en-IN" dirty="0"/>
              <a:t> regarding the utilization of funds within the jail network.</a:t>
            </a:r>
          </a:p>
          <a:p>
            <a:pPr lvl="0"/>
            <a:r>
              <a:rPr lang="en-IN" b="1" dirty="0"/>
              <a:t>Audit of Jail Accounts:</a:t>
            </a:r>
            <a:r>
              <a:rPr lang="en-IN" dirty="0"/>
              <a:t> Verifying the cash books and expenditure records of all Circle Jails, District Jails, and Sub-Jails (90+ institutions across Odisha).</a:t>
            </a:r>
          </a:p>
          <a:p>
            <a:pPr lvl="0"/>
            <a:r>
              <a:rPr lang="en-IN" b="1" dirty="0"/>
              <a:t>Prison Industry Audit:</a:t>
            </a:r>
            <a:r>
              <a:rPr lang="en-IN" dirty="0"/>
              <a:t> Supervising the accounts of prison manufacturing units (tailoring, weaving, carpentry) where inmates produce goods.</a:t>
            </a:r>
          </a:p>
          <a:p>
            <a:pPr lvl="0"/>
            <a:r>
              <a:rPr lang="en-IN" b="1" dirty="0"/>
              <a:t>Dietary &amp; Logistics Scrutiny:</a:t>
            </a:r>
            <a:r>
              <a:rPr lang="en-IN" dirty="0"/>
              <a:t> Ensuring that the funds for prisoner food, medicine, and hygiene are utilized properly and checking for over-billing or leakages.</a:t>
            </a:r>
          </a:p>
          <a:p>
            <a:pPr lvl="0"/>
            <a:r>
              <a:rPr lang="en-IN" b="1" dirty="0"/>
              <a:t>Inmate Welfare Funds:</a:t>
            </a:r>
            <a:r>
              <a:rPr lang="en-IN" dirty="0"/>
              <a:t> Auditing the "Prisoners' Welfare Fund" and wages earned by convict prisoners.</a:t>
            </a:r>
          </a:p>
          <a:p>
            <a:pPr lvl="0"/>
            <a:r>
              <a:rPr lang="en-IN" b="1" dirty="0"/>
              <a:t>Grant Verification:</a:t>
            </a:r>
            <a:r>
              <a:rPr lang="en-IN" dirty="0"/>
              <a:t> Checking the utilization certificates (UCs) for various central and state modernization grants.</a:t>
            </a:r>
          </a:p>
          <a:p>
            <a:pPr lvl="0"/>
            <a:r>
              <a:rPr lang="en-IN" b="1" dirty="0"/>
              <a:t>RTI Compliance:</a:t>
            </a:r>
            <a:r>
              <a:rPr lang="en-IN" dirty="0"/>
              <a:t> The Auditor often serves as the </a:t>
            </a:r>
            <a:r>
              <a:rPr lang="en-IN" b="1" dirty="0"/>
              <a:t>Public Information Officer (PIO)</a:t>
            </a:r>
            <a:r>
              <a:rPr lang="en-IN" dirty="0"/>
              <a:t> for the Prisons Headquarters.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26423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A0FEC-61AE-8C29-9B0F-D4BCBD1B7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76E08-87E0-CBAA-10A5-7800BE82B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218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808CFB-5EEB-4388-DA9A-C06D03D1E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N" b="1">
                <a:solidFill>
                  <a:srgbClr val="FFFFFF"/>
                </a:solidFill>
              </a:rPr>
              <a:t>Best For Who?</a:t>
            </a:r>
            <a:br>
              <a:rPr lang="en-IN">
                <a:solidFill>
                  <a:srgbClr val="FFFFFF"/>
                </a:solidFill>
              </a:rPr>
            </a:br>
            <a:endParaRPr lang="en-IN">
              <a:solidFill>
                <a:srgbClr val="FFFFFF"/>
              </a:solidFill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FF90D-42E7-1B6F-22E2-60A221769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IN"/>
              <a:t>This post is </a:t>
            </a:r>
            <a:r>
              <a:rPr lang="en-IN" b="1"/>
              <a:t>ideal for candidates</a:t>
            </a:r>
            <a:r>
              <a:rPr lang="en-IN"/>
              <a:t> who seek a balance of </a:t>
            </a:r>
            <a:r>
              <a:rPr lang="en-IN" b="1"/>
              <a:t>office stability and administrative power</a:t>
            </a:r>
            <a:r>
              <a:rPr lang="en-IN"/>
              <a:t>. It is perfect for those who have an interest in commerce, finance, and law, and want a respected "White Collar" job with enough field action to keep the work exciting. It is arguably the best post in OSSC CGL for those prioritizing </a:t>
            </a:r>
            <a:r>
              <a:rPr lang="en-IN" b="1"/>
              <a:t>urban living</a:t>
            </a:r>
            <a:r>
              <a:rPr lang="en-IN"/>
              <a:t> and </a:t>
            </a:r>
            <a:r>
              <a:rPr lang="en-IN" b="1"/>
              <a:t>fast career progression</a:t>
            </a:r>
            <a:r>
              <a:rPr lang="en-IN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813006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C363C-9843-C0D8-2C8C-8755857E3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4C4FA-DC35-F73F-B4C4-768DD73FB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IN" b="1" dirty="0"/>
              <a:t>Jurisdiction &amp; Authority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The entire state of Odisha. The Auditor is based in </a:t>
            </a:r>
            <a:r>
              <a:rPr lang="en-IN" b="1" dirty="0"/>
              <a:t>Bhubaneswar</a:t>
            </a:r>
            <a:r>
              <a:rPr lang="en-IN" dirty="0"/>
              <a:t> but has the authority to inspect the records of any jail in the state.</a:t>
            </a:r>
          </a:p>
          <a:p>
            <a:pPr lvl="0"/>
            <a:r>
              <a:rPr lang="en-IN" b="1" dirty="0"/>
              <a:t>Authority &amp; Power:</a:t>
            </a:r>
            <a:r>
              <a:rPr lang="en-IN" dirty="0"/>
              <a:t> High administrative power within the department. Auditors can issue audit memos, report financial defalcation directly to the DG of Prisons, and recommend departmental action against jail staff for financial negligence.</a:t>
            </a:r>
          </a:p>
          <a:p>
            <a:br>
              <a:rPr lang="en-IN" dirty="0"/>
            </a:br>
            <a:endParaRPr lang="en-IN" dirty="0"/>
          </a:p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promotion hierarchy transitions from technical auditing to administrative oversight:</a:t>
            </a:r>
          </a:p>
          <a:p>
            <a:pPr lvl="0"/>
            <a:r>
              <a:rPr lang="en-IN" b="1" dirty="0"/>
              <a:t>Auditor</a:t>
            </a:r>
            <a:r>
              <a:rPr lang="en-IN" dirty="0"/>
              <a:t> (Entry Level)</a:t>
            </a:r>
          </a:p>
          <a:p>
            <a:pPr lvl="0"/>
            <a:r>
              <a:rPr lang="en-IN" b="1" dirty="0"/>
              <a:t>Assistant Audit Officer (AAO)</a:t>
            </a:r>
            <a:endParaRPr lang="en-IN" dirty="0"/>
          </a:p>
          <a:p>
            <a:pPr lvl="0"/>
            <a:r>
              <a:rPr lang="en-IN" b="1" dirty="0"/>
              <a:t>Audit Superintendent</a:t>
            </a:r>
            <a:r>
              <a:rPr lang="en-IN" dirty="0"/>
              <a:t> (Gazetted status)</a:t>
            </a:r>
          </a:p>
          <a:p>
            <a:pPr lvl="0"/>
            <a:r>
              <a:rPr lang="en-IN" b="1" dirty="0"/>
              <a:t>Audit Officer</a:t>
            </a:r>
            <a:r>
              <a:rPr lang="en-IN" dirty="0"/>
              <a:t> (HQ Level)</a:t>
            </a:r>
          </a:p>
          <a:p>
            <a:pPr lvl="0"/>
            <a:r>
              <a:rPr lang="en-IN" b="1" dirty="0"/>
              <a:t>Accounts Officer</a:t>
            </a:r>
            <a:r>
              <a:rPr lang="en-IN" dirty="0"/>
              <a:t> (Often an OFS cadre post, but promotional avenues exist for senior audit staff)</a:t>
            </a:r>
          </a:p>
          <a:p>
            <a:r>
              <a:rPr lang="en-IN" b="1" dirty="0"/>
              <a:t>Feature:</a:t>
            </a:r>
            <a:r>
              <a:rPr lang="en-IN" dirty="0"/>
              <a:t> Under current rules, a small percentage (approx. 3%) of vacancies in the </a:t>
            </a:r>
            <a:r>
              <a:rPr lang="en-IN" b="1" dirty="0"/>
              <a:t>Subordinate Correctional Service</a:t>
            </a:r>
            <a:r>
              <a:rPr lang="en-IN" dirty="0"/>
              <a:t> (like Junior Correctional Officer) can also be filled by selecting suitable Auditors from the Directorate.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0809916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3623E-BC4D-3A22-5A59-EB316CC47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Pros &amp; Cons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15389-BFBE-75B6-50A6-2F8B51A41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Location Stability:</a:t>
            </a:r>
            <a:r>
              <a:rPr lang="en-IN" dirty="0"/>
              <a:t> Primarily stationed at the </a:t>
            </a:r>
            <a:r>
              <a:rPr lang="en-IN" b="1" dirty="0"/>
              <a:t>Prisons Directorate in Bhubaneswar</a:t>
            </a:r>
            <a:r>
              <a:rPr lang="en-IN" dirty="0"/>
              <a:t>. Great for those wanting a capital-city life.</a:t>
            </a:r>
          </a:p>
          <a:p>
            <a:pPr lvl="0"/>
            <a:r>
              <a:rPr lang="en-IN" b="1" dirty="0"/>
              <a:t>Uniform Department Prestige:</a:t>
            </a:r>
            <a:r>
              <a:rPr lang="en-IN" dirty="0"/>
              <a:t> While you don't wear a uniform, being part of the Home Department and Jail administration carries significant weight.</a:t>
            </a:r>
          </a:p>
          <a:p>
            <a:pPr lvl="0"/>
            <a:r>
              <a:rPr lang="en-IN" b="1" dirty="0"/>
              <a:t>Balanced Work:</a:t>
            </a:r>
            <a:r>
              <a:rPr lang="en-IN" dirty="0"/>
              <a:t> Unlike Jailers, Auditors work standard office hours (10:00 AM – 5:30 PM).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Touring:</a:t>
            </a:r>
            <a:r>
              <a:rPr lang="en-IN" dirty="0"/>
              <a:t> Frequent visits to various jails across the state are mandatory for field audits.</a:t>
            </a:r>
          </a:p>
          <a:p>
            <a:pPr lvl="0"/>
            <a:r>
              <a:rPr lang="en-IN" b="1" dirty="0"/>
              <a:t>Institutional Environment:</a:t>
            </a:r>
            <a:r>
              <a:rPr lang="en-IN" dirty="0"/>
              <a:t> Much of the field work happens inside jail premises, which can be an intimidating or stressful atmosphere for some.</a:t>
            </a:r>
          </a:p>
          <a:p>
            <a:pPr lvl="0"/>
            <a:r>
              <a:rPr lang="en-IN" b="1" dirty="0"/>
              <a:t>High Accountability:</a:t>
            </a:r>
            <a:r>
              <a:rPr lang="en-IN" dirty="0"/>
              <a:t> Responsibility for monitoring the expenditure of 90+ jails means any missed fraud is a major liability.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57017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5D526-92F0-E667-7B59-0B9126A38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A72A0-3968-0BDF-9CF2-4DA416259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This post is </a:t>
            </a:r>
            <a:r>
              <a:rPr lang="en-IN" b="1" dirty="0"/>
              <a:t>best for candidates</a:t>
            </a:r>
            <a:r>
              <a:rPr lang="en-IN" dirty="0"/>
              <a:t> who want to stay in </a:t>
            </a:r>
            <a:r>
              <a:rPr lang="en-IN" b="1" dirty="0"/>
              <a:t>Bhubaneswar</a:t>
            </a:r>
            <a:r>
              <a:rPr lang="en-IN" dirty="0"/>
              <a:t> but desire a job with </a:t>
            </a:r>
            <a:r>
              <a:rPr lang="en-IN" b="1" dirty="0"/>
              <a:t>investigative authority</a:t>
            </a:r>
            <a:r>
              <a:rPr lang="en-IN" dirty="0"/>
              <a:t>. It is ideal for those who have a strong grasp of accounting and want to play a role in the "Correctional" side of the justice system—ensuring that government funds actually reach the inmates and improve their living standards.</a:t>
            </a:r>
          </a:p>
        </p:txBody>
      </p:sp>
    </p:spTree>
    <p:extLst>
      <p:ext uri="{BB962C8B-B14F-4D97-AF65-F5344CB8AC3E}">
        <p14:creationId xmlns:p14="http://schemas.microsoft.com/office/powerpoint/2010/main" val="147884871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FAC1D-3567-D042-9CE3-734D63C1E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sz="3100" b="1" u="sng"/>
              <a:t>The Auditor in the Directorate of Health Services (DHS),</a:t>
            </a:r>
            <a:r>
              <a:rPr lang="en-IN" sz="3100"/>
              <a:t> </a:t>
            </a:r>
            <a:br>
              <a:rPr lang="en-IN" sz="3100"/>
            </a:br>
            <a:endParaRPr lang="en-IN" sz="31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C6E74FC-060A-F421-24A1-2DB6DFD3C3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2406782"/>
              </p:ext>
            </p:extLst>
          </p:nvPr>
        </p:nvGraphicFramePr>
        <p:xfrm>
          <a:off x="838200" y="2251580"/>
          <a:ext cx="10515601" cy="37068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37799">
                  <a:extLst>
                    <a:ext uri="{9D8B030D-6E8A-4147-A177-3AD203B41FA5}">
                      <a16:colId xmlns:a16="http://schemas.microsoft.com/office/drawing/2014/main" val="4168864215"/>
                    </a:ext>
                  </a:extLst>
                </a:gridCol>
                <a:gridCol w="7877802">
                  <a:extLst>
                    <a:ext uri="{9D8B030D-6E8A-4147-A177-3AD203B41FA5}">
                      <a16:colId xmlns:a16="http://schemas.microsoft.com/office/drawing/2014/main" val="3831809672"/>
                    </a:ext>
                  </a:extLst>
                </a:gridCol>
              </a:tblGrid>
              <a:tr h="46336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Feature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Details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extLst>
                  <a:ext uri="{0D108BD9-81ED-4DB2-BD59-A6C34878D82A}">
                    <a16:rowId xmlns:a16="http://schemas.microsoft.com/office/drawing/2014/main" val="4160503927"/>
                  </a:ext>
                </a:extLst>
              </a:tr>
              <a:tr h="46336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Parent Department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Health &amp; Family Welfare Department, Government of Odisha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extLst>
                  <a:ext uri="{0D108BD9-81ED-4DB2-BD59-A6C34878D82A}">
                    <a16:rowId xmlns:a16="http://schemas.microsoft.com/office/drawing/2014/main" val="1861955245"/>
                  </a:ext>
                </a:extLst>
              </a:tr>
              <a:tr h="46336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Directorate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Directorate of Health Services (DHS), Odisha, Bhubaneswar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extLst>
                  <a:ext uri="{0D108BD9-81ED-4DB2-BD59-A6C34878D82A}">
                    <a16:rowId xmlns:a16="http://schemas.microsoft.com/office/drawing/2014/main" val="1401152240"/>
                  </a:ext>
                </a:extLst>
              </a:tr>
              <a:tr h="46336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Pay Level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Level 9 (7th Pay Commission)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extLst>
                  <a:ext uri="{0D108BD9-81ED-4DB2-BD59-A6C34878D82A}">
                    <a16:rowId xmlns:a16="http://schemas.microsoft.com/office/drawing/2014/main" val="3320758841"/>
                  </a:ext>
                </a:extLst>
              </a:tr>
              <a:tr h="46336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Basic Pay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₹35,400 to ₹1,12,400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extLst>
                  <a:ext uri="{0D108BD9-81ED-4DB2-BD59-A6C34878D82A}">
                    <a16:rowId xmlns:a16="http://schemas.microsoft.com/office/drawing/2014/main" val="2315622106"/>
                  </a:ext>
                </a:extLst>
              </a:tr>
              <a:tr h="46336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Gross Salary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Approx. ₹54,000 – ₹58,000 (Including DA, HRA, Medical)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extLst>
                  <a:ext uri="{0D108BD9-81ED-4DB2-BD59-A6C34878D82A}">
                    <a16:rowId xmlns:a16="http://schemas.microsoft.com/office/drawing/2014/main" val="1009168352"/>
                  </a:ext>
                </a:extLst>
              </a:tr>
              <a:tr h="46336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Primary Focus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Financial Auditing of Medical Institutions &amp; Health Programs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extLst>
                  <a:ext uri="{0D108BD9-81ED-4DB2-BD59-A6C34878D82A}">
                    <a16:rowId xmlns:a16="http://schemas.microsoft.com/office/drawing/2014/main" val="3003858737"/>
                  </a:ext>
                </a:extLst>
              </a:tr>
              <a:tr h="46336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Posting Type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 dirty="0">
                          <a:effectLst/>
                        </a:rPr>
                        <a:t>Directorate Headquarters (Bhubaneswar) / Regional Offices</a:t>
                      </a:r>
                      <a:endParaRPr lang="en-IN" sz="2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415" marR="19415" marT="19415" marB="19415" anchor="ctr"/>
                </a:tc>
                <a:extLst>
                  <a:ext uri="{0D108BD9-81ED-4DB2-BD59-A6C34878D82A}">
                    <a16:rowId xmlns:a16="http://schemas.microsoft.com/office/drawing/2014/main" val="4200856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412621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A0E2-5F43-AAC4-B1EF-95DBCF5FD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30239-3256-ACCA-F4D4-F04EB6C57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The work involves deep financial scrutiny of health-related expenditures across the state:</a:t>
            </a:r>
          </a:p>
          <a:p>
            <a:pPr lvl="0"/>
            <a:r>
              <a:rPr lang="en-IN" b="1" dirty="0"/>
              <a:t>Medical Expenditure Audit:</a:t>
            </a:r>
            <a:r>
              <a:rPr lang="en-IN" dirty="0"/>
              <a:t> Verifying the procurement and distribution of medicines, equipment, and medical supplies across government hospitals.</a:t>
            </a:r>
          </a:p>
          <a:p>
            <a:pPr lvl="0"/>
            <a:r>
              <a:rPr lang="en-IN" b="1" dirty="0"/>
              <a:t>National Health Mission (NHM) Funds:</a:t>
            </a:r>
            <a:r>
              <a:rPr lang="en-IN" dirty="0"/>
              <a:t> Auditing the utilization of funds under central and state missions like NHM, Biju </a:t>
            </a:r>
            <a:r>
              <a:rPr lang="en-IN" dirty="0" err="1"/>
              <a:t>Swasthya</a:t>
            </a:r>
            <a:r>
              <a:rPr lang="en-IN" dirty="0"/>
              <a:t> Kalyan Yojana (BSKY), and Mother &amp; Child Health programs.</a:t>
            </a:r>
          </a:p>
          <a:p>
            <a:pPr lvl="0"/>
            <a:r>
              <a:rPr lang="en-IN" b="1" dirty="0"/>
              <a:t>Hospital Accounts:</a:t>
            </a:r>
            <a:r>
              <a:rPr lang="en-IN" dirty="0"/>
              <a:t> Conducting internal audits of accounts in various District Headquarters Hospitals (DHHs), Community Health Centres (CHCs), and Medical Colleges.</a:t>
            </a:r>
          </a:p>
          <a:p>
            <a:pPr lvl="0"/>
            <a:r>
              <a:rPr lang="en-IN" b="1" dirty="0"/>
              <a:t>Grant Utilization:</a:t>
            </a:r>
            <a:r>
              <a:rPr lang="en-IN" dirty="0"/>
              <a:t> Ensuring that grants given to health societies (OSH&amp;FWS) are used as per the guidelines and checking Utilization Certificates (UCs).</a:t>
            </a:r>
          </a:p>
          <a:p>
            <a:pPr lvl="0"/>
            <a:r>
              <a:rPr lang="en-IN" b="1" dirty="0"/>
              <a:t>Asset Verification:</a:t>
            </a:r>
            <a:r>
              <a:rPr lang="en-IN" dirty="0"/>
              <a:t> Physically verifying hospital assets, medical machinery, and infrastructure projects funded by the health department.</a:t>
            </a:r>
          </a:p>
          <a:p>
            <a:r>
              <a:rPr lang="en-IN" b="1" dirty="0"/>
              <a:t>Procurement Audit:</a:t>
            </a:r>
            <a:r>
              <a:rPr lang="en-IN" dirty="0"/>
              <a:t> Scrutinizing the tenders and contracts managed by the </a:t>
            </a:r>
            <a:r>
              <a:rPr lang="en-IN" b="1" dirty="0"/>
              <a:t>Odisha State Medical Corporation Limited (OSMCL)</a:t>
            </a:r>
            <a:r>
              <a:rPr lang="en-IN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857785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D7439-CAD7-51E6-D7A1-D5C7DC2D0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B964E-96A9-73AA-938D-59E1CC2AE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Jurisdiction &amp; Authority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Entire State of Odisha. While based in </a:t>
            </a:r>
            <a:r>
              <a:rPr lang="en-IN" b="1" dirty="0"/>
              <a:t>Bhubaneswar</a:t>
            </a:r>
            <a:r>
              <a:rPr lang="en-IN" dirty="0"/>
              <a:t>, the Auditor has the authority to visit and audit any medical institution under the Directorate's control.</a:t>
            </a:r>
          </a:p>
          <a:p>
            <a:pPr lvl="0"/>
            <a:r>
              <a:rPr lang="en-IN" b="1" dirty="0"/>
              <a:t>Authority &amp; Power:</a:t>
            </a:r>
            <a:r>
              <a:rPr lang="en-IN" dirty="0"/>
              <a:t> High investigative authority. Auditors can flag financial mismanagement in hospitals, which can lead to recovery of funds and departmental inquiries against medical administrative staff.</a:t>
            </a:r>
          </a:p>
          <a:p>
            <a:endParaRPr lang="en-IN" dirty="0"/>
          </a:p>
          <a:p>
            <a:r>
              <a:rPr lang="en-IN" b="1" dirty="0"/>
              <a:t>Career Growth &amp; Promotions</a:t>
            </a:r>
            <a:endParaRPr lang="en-IN" dirty="0"/>
          </a:p>
          <a:p>
            <a:pPr lvl="0"/>
            <a:r>
              <a:rPr lang="en-IN" b="1" dirty="0"/>
              <a:t>Auditor</a:t>
            </a:r>
            <a:r>
              <a:rPr lang="en-IN" dirty="0"/>
              <a:t> (Entry Level)</a:t>
            </a:r>
          </a:p>
          <a:p>
            <a:pPr lvl="0"/>
            <a:r>
              <a:rPr lang="en-IN" b="1" dirty="0"/>
              <a:t>Audit Superintendent / Section Officer</a:t>
            </a:r>
            <a:r>
              <a:rPr lang="en-IN" dirty="0"/>
              <a:t> (First Promotion - Gazetted)</a:t>
            </a:r>
          </a:p>
          <a:p>
            <a:pPr lvl="0"/>
            <a:r>
              <a:rPr lang="en-IN" b="1" dirty="0"/>
              <a:t>Assistant Financial Advisor (AFA)</a:t>
            </a:r>
            <a:endParaRPr lang="en-IN" dirty="0"/>
          </a:p>
          <a:p>
            <a:pPr lvl="0"/>
            <a:r>
              <a:rPr lang="en-IN" b="1" dirty="0"/>
              <a:t>Accounts Officer / Audit Officer</a:t>
            </a:r>
            <a:r>
              <a:rPr lang="en-IN" dirty="0"/>
              <a:t> (Often part of the Odisha Finance Service cadre at higher levels)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179356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4C44A-C6C5-340E-81B6-FD349E3B5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Pros &amp; Cons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D77A0-DD0E-AE42-4635-691F75FFA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4957763"/>
          </a:xfrm>
        </p:spPr>
        <p:txBody>
          <a:bodyPr>
            <a:normAutofit fontScale="85000" lnSpcReduction="20000"/>
          </a:bodyPr>
          <a:lstStyle/>
          <a:p>
            <a:endParaRPr lang="en-IN" dirty="0"/>
          </a:p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Location Stability:</a:t>
            </a:r>
            <a:r>
              <a:rPr lang="en-IN" dirty="0"/>
              <a:t> Majority of the service is spent in </a:t>
            </a:r>
            <a:r>
              <a:rPr lang="en-IN" b="1" dirty="0"/>
              <a:t>Bhubaneswar</a:t>
            </a:r>
            <a:r>
              <a:rPr lang="en-IN" dirty="0"/>
              <a:t>, providing access to the state's best urban amenities.</a:t>
            </a:r>
          </a:p>
          <a:p>
            <a:pPr lvl="0"/>
            <a:r>
              <a:rPr lang="en-IN" b="1" dirty="0"/>
              <a:t>Social Impact:</a:t>
            </a:r>
            <a:r>
              <a:rPr lang="en-IN" dirty="0"/>
              <a:t> Ensuring that health funds are not misappropriated directly improves the healthcare quality for millions of citizens.</a:t>
            </a:r>
          </a:p>
          <a:p>
            <a:pPr lvl="0"/>
            <a:r>
              <a:rPr lang="en-IN" b="1" dirty="0"/>
              <a:t>Stable Work-Life Balance:</a:t>
            </a:r>
            <a:r>
              <a:rPr lang="en-IN" dirty="0"/>
              <a:t> Primarily an office job with standard government hours (10 AM to 5:30 PM).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Technical Complexity:</a:t>
            </a:r>
            <a:r>
              <a:rPr lang="en-IN" dirty="0"/>
              <a:t> Requires understanding of complex procurement rules and specific health mission guidelines.</a:t>
            </a:r>
          </a:p>
          <a:p>
            <a:pPr lvl="0"/>
            <a:r>
              <a:rPr lang="en-IN" b="1" dirty="0"/>
              <a:t>Outstation Travel:</a:t>
            </a:r>
            <a:r>
              <a:rPr lang="en-IN" dirty="0"/>
              <a:t> Regular tours to districts for auditing hospitals and CHCs are necessary.</a:t>
            </a:r>
          </a:p>
          <a:p>
            <a:pPr lvl="0"/>
            <a:r>
              <a:rPr lang="en-IN" b="1" dirty="0"/>
              <a:t>Heavy Documentation:</a:t>
            </a:r>
            <a:r>
              <a:rPr lang="en-IN" dirty="0"/>
              <a:t> The sheer volume of medical vouchers and procurement files can be overwhelming.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343085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7CB65-BF7C-4D30-AD15-215871BA7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F1940-8AE6-C28D-B340-7BD955FA6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This post is </a:t>
            </a:r>
            <a:r>
              <a:rPr lang="en-IN" b="1" dirty="0"/>
              <a:t>best for candidates</a:t>
            </a:r>
            <a:r>
              <a:rPr lang="en-IN" dirty="0"/>
              <a:t> who want to stay in </a:t>
            </a:r>
            <a:r>
              <a:rPr lang="en-IN" b="1" dirty="0"/>
              <a:t>Bhubaneswar</a:t>
            </a:r>
            <a:r>
              <a:rPr lang="en-IN" dirty="0"/>
              <a:t> and have a keen interest in </a:t>
            </a:r>
            <a:r>
              <a:rPr lang="en-IN" b="1" dirty="0"/>
              <a:t>public finance and social welfare</a:t>
            </a:r>
            <a:r>
              <a:rPr lang="en-IN" dirty="0"/>
              <a:t>. It is ideal for those who prefer a technical, desk-oriented role with occasional travel and want to work in one of the most vital departments of the state government.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111406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45661A-796A-7BCA-EE6F-04C8010A1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sz="3700"/>
              <a:t>Auditor (Directorate of Industries, Odisha, Cuttack) </a:t>
            </a:r>
            <a:endParaRPr lang="en-IN" sz="37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85A8030-54E9-953A-46E6-E43C1C1BF5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2408685"/>
              </p:ext>
            </p:extLst>
          </p:nvPr>
        </p:nvGraphicFramePr>
        <p:xfrm>
          <a:off x="838200" y="2283396"/>
          <a:ext cx="10515601" cy="36432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92519">
                  <a:extLst>
                    <a:ext uri="{9D8B030D-6E8A-4147-A177-3AD203B41FA5}">
                      <a16:colId xmlns:a16="http://schemas.microsoft.com/office/drawing/2014/main" val="179555116"/>
                    </a:ext>
                  </a:extLst>
                </a:gridCol>
                <a:gridCol w="7923082">
                  <a:extLst>
                    <a:ext uri="{9D8B030D-6E8A-4147-A177-3AD203B41FA5}">
                      <a16:colId xmlns:a16="http://schemas.microsoft.com/office/drawing/2014/main" val="2754930912"/>
                    </a:ext>
                  </a:extLst>
                </a:gridCol>
              </a:tblGrid>
              <a:tr h="4554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Feature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Details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extLst>
                  <a:ext uri="{0D108BD9-81ED-4DB2-BD59-A6C34878D82A}">
                    <a16:rowId xmlns:a16="http://schemas.microsoft.com/office/drawing/2014/main" val="4189879365"/>
                  </a:ext>
                </a:extLst>
              </a:tr>
              <a:tr h="4554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Parent Department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MSME Department, Government of Odisha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extLst>
                  <a:ext uri="{0D108BD9-81ED-4DB2-BD59-A6C34878D82A}">
                    <a16:rowId xmlns:a16="http://schemas.microsoft.com/office/drawing/2014/main" val="236138465"/>
                  </a:ext>
                </a:extLst>
              </a:tr>
              <a:tr h="4554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Directorate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Directorate of Industries (DI), Cuttack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extLst>
                  <a:ext uri="{0D108BD9-81ED-4DB2-BD59-A6C34878D82A}">
                    <a16:rowId xmlns:a16="http://schemas.microsoft.com/office/drawing/2014/main" val="219357710"/>
                  </a:ext>
                </a:extLst>
              </a:tr>
              <a:tr h="4554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Pay Level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Level 9 (7th Pay Commission)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extLst>
                  <a:ext uri="{0D108BD9-81ED-4DB2-BD59-A6C34878D82A}">
                    <a16:rowId xmlns:a16="http://schemas.microsoft.com/office/drawing/2014/main" val="3065169222"/>
                  </a:ext>
                </a:extLst>
              </a:tr>
              <a:tr h="4554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Basic Pay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₹35,400 to ₹1,12,400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extLst>
                  <a:ext uri="{0D108BD9-81ED-4DB2-BD59-A6C34878D82A}">
                    <a16:rowId xmlns:a16="http://schemas.microsoft.com/office/drawing/2014/main" val="2743603226"/>
                  </a:ext>
                </a:extLst>
              </a:tr>
              <a:tr h="4554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Monthly Salary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Approx. ₹54,000 – ₹58,000 (Including DA, HRA, Medical)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extLst>
                  <a:ext uri="{0D108BD9-81ED-4DB2-BD59-A6C34878D82A}">
                    <a16:rowId xmlns:a16="http://schemas.microsoft.com/office/drawing/2014/main" val="963961601"/>
                  </a:ext>
                </a:extLst>
              </a:tr>
              <a:tr h="4554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Primary Focus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Audit of Industrial Subsidies &amp; MSME Grants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extLst>
                  <a:ext uri="{0D108BD9-81ED-4DB2-BD59-A6C34878D82A}">
                    <a16:rowId xmlns:a16="http://schemas.microsoft.com/office/drawing/2014/main" val="1034026486"/>
                  </a:ext>
                </a:extLst>
              </a:tr>
              <a:tr h="4554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>
                          <a:effectLst/>
                        </a:rPr>
                        <a:t>Posting Type</a:t>
                      </a:r>
                      <a:endParaRPr lang="en-IN" sz="2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200" kern="100" dirty="0">
                          <a:effectLst/>
                        </a:rPr>
                        <a:t>Directorate Headquarters (Cuttack) / Field-based Audit Parties</a:t>
                      </a:r>
                      <a:endParaRPr lang="en-IN" sz="2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081" marR="19081" marT="19081" marB="19081" anchor="ctr"/>
                </a:tc>
                <a:extLst>
                  <a:ext uri="{0D108BD9-81ED-4DB2-BD59-A6C34878D82A}">
                    <a16:rowId xmlns:a16="http://schemas.microsoft.com/office/drawing/2014/main" val="2871759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692931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62D23-81B8-3D13-836A-EB8D1DBEA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05A4E-9184-178A-FA2A-87EDDCBA0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b="1" dirty="0"/>
              <a:t>Key Responsibilities &amp; Nature of Work</a:t>
            </a:r>
            <a:endParaRPr lang="en-IN" dirty="0"/>
          </a:p>
          <a:p>
            <a:r>
              <a:rPr lang="en-IN" dirty="0"/>
              <a:t>The work involves safeguarding state funds used to promote the industrial sector:</a:t>
            </a:r>
          </a:p>
          <a:p>
            <a:pPr lvl="0"/>
            <a:r>
              <a:rPr lang="en-IN" b="1" dirty="0"/>
              <a:t>Subsidy Auditing:</a:t>
            </a:r>
            <a:r>
              <a:rPr lang="en-IN" dirty="0"/>
              <a:t> Verifying claims for various industrial incentives like Capital Investment Subsidy (CIS), Interest Subvention, and Power Subsidy provided under the state's Industrial Policy Resolution (IPR).</a:t>
            </a:r>
          </a:p>
          <a:p>
            <a:pPr lvl="0"/>
            <a:r>
              <a:rPr lang="en-IN" b="1" dirty="0"/>
              <a:t>DIC Audits:</a:t>
            </a:r>
            <a:r>
              <a:rPr lang="en-IN" dirty="0"/>
              <a:t> Periodically visiting </a:t>
            </a:r>
            <a:r>
              <a:rPr lang="en-IN" b="1" dirty="0"/>
              <a:t>District Industries Centres (DICs)</a:t>
            </a:r>
            <a:r>
              <a:rPr lang="en-IN" dirty="0"/>
              <a:t> across all 30 districts to audit their operational expenditure and scheme implementation records.</a:t>
            </a:r>
          </a:p>
          <a:p>
            <a:pPr lvl="0"/>
            <a:r>
              <a:rPr lang="en-IN" b="1" dirty="0"/>
              <a:t>PMEGP Verification:</a:t>
            </a:r>
            <a:r>
              <a:rPr lang="en-IN" dirty="0"/>
              <a:t> Auditing the accounts of the Prime Minister’s Employment Generation Programme (PMEGP) and other state-sponsored entrepreneurship schemes.</a:t>
            </a:r>
          </a:p>
          <a:p>
            <a:pPr lvl="0"/>
            <a:r>
              <a:rPr lang="en-IN" b="1" dirty="0"/>
              <a:t>MSME Fund Scrutiny:</a:t>
            </a:r>
            <a:r>
              <a:rPr lang="en-IN" dirty="0"/>
              <a:t> Monitoring the utilization of grants released to various industrial estates and clusters for infrastructure development.</a:t>
            </a:r>
          </a:p>
          <a:p>
            <a:pPr lvl="0"/>
            <a:r>
              <a:rPr lang="en-IN" b="1" dirty="0"/>
              <a:t>Procurement Audit:</a:t>
            </a:r>
            <a:r>
              <a:rPr lang="en-IN" dirty="0"/>
              <a:t> Checking the accounts of departmental purchases and technical training programs organized by the Directorate.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160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ADF1DC-EBE0-05C7-813F-02B364D83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sz="3100" b="1" u="sng"/>
              <a:t>The Sub-divisional Financial Service and Savings Officer </a:t>
            </a:r>
            <a:br>
              <a:rPr lang="en-IN" sz="3100"/>
            </a:br>
            <a:endParaRPr lang="en-IN" sz="31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574A779-9252-650A-B280-4A2CEB4C7A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5619357"/>
              </p:ext>
            </p:extLst>
          </p:nvPr>
        </p:nvGraphicFramePr>
        <p:xfrm>
          <a:off x="838200" y="2011723"/>
          <a:ext cx="10515601" cy="41866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78349">
                  <a:extLst>
                    <a:ext uri="{9D8B030D-6E8A-4147-A177-3AD203B41FA5}">
                      <a16:colId xmlns:a16="http://schemas.microsoft.com/office/drawing/2014/main" val="3995032200"/>
                    </a:ext>
                  </a:extLst>
                </a:gridCol>
                <a:gridCol w="7737252">
                  <a:extLst>
                    <a:ext uri="{9D8B030D-6E8A-4147-A177-3AD203B41FA5}">
                      <a16:colId xmlns:a16="http://schemas.microsoft.com/office/drawing/2014/main" val="687978394"/>
                    </a:ext>
                  </a:extLst>
                </a:gridCol>
              </a:tblGrid>
              <a:tr h="4880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Feature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Details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extLst>
                  <a:ext uri="{0D108BD9-81ED-4DB2-BD59-A6C34878D82A}">
                    <a16:rowId xmlns:a16="http://schemas.microsoft.com/office/drawing/2014/main" val="2992156786"/>
                  </a:ext>
                </a:extLst>
              </a:tr>
              <a:tr h="4880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Parent Department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Food Supplies &amp; Consumer Welfare (FS&amp;CW), Odisha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extLst>
                  <a:ext uri="{0D108BD9-81ED-4DB2-BD59-A6C34878D82A}">
                    <a16:rowId xmlns:a16="http://schemas.microsoft.com/office/drawing/2014/main" val="766834505"/>
                  </a:ext>
                </a:extLst>
              </a:tr>
              <a:tr h="4880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Pay Level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Level 9 (7th Pay Commission)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extLst>
                  <a:ext uri="{0D108BD9-81ED-4DB2-BD59-A6C34878D82A}">
                    <a16:rowId xmlns:a16="http://schemas.microsoft.com/office/drawing/2014/main" val="2148468891"/>
                  </a:ext>
                </a:extLst>
              </a:tr>
              <a:tr h="4880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Salary (Basic)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₹35,400 – ₹1,12,400 (Initial In-hand: ₹52,000 – ₹55,000)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extLst>
                  <a:ext uri="{0D108BD9-81ED-4DB2-BD59-A6C34878D82A}">
                    <a16:rowId xmlns:a16="http://schemas.microsoft.com/office/drawing/2014/main" val="3170716946"/>
                  </a:ext>
                </a:extLst>
              </a:tr>
              <a:tr h="4880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Posting Type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Block level (Rural) or Municipality level (Urban)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extLst>
                  <a:ext uri="{0D108BD9-81ED-4DB2-BD59-A6C34878D82A}">
                    <a16:rowId xmlns:a16="http://schemas.microsoft.com/office/drawing/2014/main" val="3877767194"/>
                  </a:ext>
                </a:extLst>
              </a:tr>
              <a:tr h="8731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Primary Focus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Targeted Public Distribution System (TPDS) &amp; Paddy Procurement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extLst>
                  <a:ext uri="{0D108BD9-81ED-4DB2-BD59-A6C34878D82A}">
                    <a16:rowId xmlns:a16="http://schemas.microsoft.com/office/drawing/2014/main" val="149699964"/>
                  </a:ext>
                </a:extLst>
              </a:tr>
              <a:tr h="8731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>
                          <a:effectLst/>
                        </a:rPr>
                        <a:t>Jurisdiction</a:t>
                      </a:r>
                      <a:endParaRPr lang="en-IN" sz="2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400" kern="100" dirty="0">
                          <a:effectLst/>
                        </a:rPr>
                        <a:t>All Fair Price Shops (FPS) and Rice Mills within an assigned Block/Urban area</a:t>
                      </a:r>
                      <a:endParaRPr lang="en-IN" sz="2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449" marR="20449" marT="20449" marB="20449" anchor="ctr"/>
                </a:tc>
                <a:extLst>
                  <a:ext uri="{0D108BD9-81ED-4DB2-BD59-A6C34878D82A}">
                    <a16:rowId xmlns:a16="http://schemas.microsoft.com/office/drawing/2014/main" val="12530242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944761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CF76E-D75A-5137-F7F0-5CCB9355F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9F5CC-D5C2-185C-BCFE-6064CABE0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b="1" dirty="0"/>
              <a:t>Work Environment &amp; Jurisdiction</a:t>
            </a:r>
            <a:endParaRPr lang="en-IN" dirty="0"/>
          </a:p>
          <a:p>
            <a:pPr lvl="0"/>
            <a:r>
              <a:rPr lang="en-IN" b="1" dirty="0"/>
              <a:t>Jurisdiction:</a:t>
            </a:r>
            <a:r>
              <a:rPr lang="en-IN" dirty="0"/>
              <a:t> Entire State of Odisha (covers all DICs and industrial projects), with the administrative base at </a:t>
            </a:r>
            <a:r>
              <a:rPr lang="en-IN" b="1" dirty="0"/>
              <a:t>Killa Maidan, Cuttack</a:t>
            </a:r>
            <a:r>
              <a:rPr lang="en-IN" dirty="0"/>
              <a:t>.</a:t>
            </a:r>
          </a:p>
          <a:p>
            <a:pPr lvl="0"/>
            <a:r>
              <a:rPr lang="en-IN" b="1" dirty="0"/>
              <a:t>Work Environment:</a:t>
            </a:r>
            <a:r>
              <a:rPr lang="en-IN" dirty="0"/>
              <a:t> A professional office environment in the Directorate, combined with </a:t>
            </a:r>
            <a:r>
              <a:rPr lang="en-IN" b="1" dirty="0"/>
              <a:t>state-wide audit tours</a:t>
            </a:r>
            <a:r>
              <a:rPr lang="en-IN" dirty="0"/>
              <a:t>. You will often work in teams ("Audit Parties") when visiting district offices.</a:t>
            </a:r>
          </a:p>
          <a:p>
            <a:pPr lvl="0"/>
            <a:r>
              <a:rPr lang="en-IN" b="1" dirty="0"/>
              <a:t>Authority &amp; Power:</a:t>
            </a:r>
            <a:r>
              <a:rPr lang="en-IN" dirty="0"/>
              <a:t> Significant. Your audit reports can determine whether an industry receives its subsidy or if a DIC official is held accountable for financial mismanagement.</a:t>
            </a:r>
            <a:br>
              <a:rPr lang="en-IN" dirty="0"/>
            </a:br>
            <a:endParaRPr lang="en-IN" dirty="0"/>
          </a:p>
          <a:p>
            <a:r>
              <a:rPr lang="en-IN" b="1" dirty="0"/>
              <a:t>Career Growth &amp; Promotions</a:t>
            </a:r>
            <a:endParaRPr lang="en-IN" dirty="0"/>
          </a:p>
          <a:p>
            <a:r>
              <a:rPr lang="en-IN" dirty="0"/>
              <a:t>The promotion ladder follows the standard Odisha audit service structure:</a:t>
            </a:r>
          </a:p>
          <a:p>
            <a:pPr lvl="0"/>
            <a:r>
              <a:rPr lang="en-IN" b="1" dirty="0"/>
              <a:t>Auditor</a:t>
            </a:r>
            <a:r>
              <a:rPr lang="en-IN" dirty="0"/>
              <a:t> (Entry Level)</a:t>
            </a:r>
          </a:p>
          <a:p>
            <a:pPr lvl="0"/>
            <a:r>
              <a:rPr lang="en-IN" b="1" dirty="0"/>
              <a:t>Audit Superintendent / Section Officer</a:t>
            </a:r>
            <a:r>
              <a:rPr lang="en-IN" dirty="0"/>
              <a:t> (First Promotion - Gazetted)</a:t>
            </a:r>
          </a:p>
          <a:p>
            <a:pPr lvl="0"/>
            <a:r>
              <a:rPr lang="en-IN" b="1" dirty="0"/>
              <a:t>Assistant Director (Audit/Accounts)</a:t>
            </a:r>
            <a:endParaRPr lang="en-IN" dirty="0"/>
          </a:p>
          <a:p>
            <a:r>
              <a:rPr lang="en-IN" b="1" dirty="0"/>
              <a:t>Deputy Director / Joint Director</a:t>
            </a:r>
            <a:r>
              <a:rPr lang="en-IN" dirty="0"/>
              <a:t> (Higher Administrative roles)</a:t>
            </a:r>
          </a:p>
        </p:txBody>
      </p:sp>
    </p:spTree>
    <p:extLst>
      <p:ext uri="{BB962C8B-B14F-4D97-AF65-F5344CB8AC3E}">
        <p14:creationId xmlns:p14="http://schemas.microsoft.com/office/powerpoint/2010/main" val="267934209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619C3-B9A2-DA22-3859-FE2DE07EE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Pros &amp; Cons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D4CE0-6622-D4D7-33EB-84F455FC6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b="1" dirty="0"/>
              <a:t>Pros</a:t>
            </a:r>
            <a:endParaRPr lang="en-IN" dirty="0"/>
          </a:p>
          <a:p>
            <a:pPr lvl="0"/>
            <a:r>
              <a:rPr lang="en-IN" b="1" dirty="0"/>
              <a:t>Location Stability:</a:t>
            </a:r>
            <a:r>
              <a:rPr lang="en-IN" dirty="0"/>
              <a:t> The primary posting is in </a:t>
            </a:r>
            <a:r>
              <a:rPr lang="en-IN" b="1" dirty="0"/>
              <a:t>Cuttack</a:t>
            </a:r>
            <a:r>
              <a:rPr lang="en-IN" dirty="0"/>
              <a:t>, which is ideal for those who want to live in the Twin City area (Cuttack-Bhubaneswar).</a:t>
            </a:r>
          </a:p>
          <a:p>
            <a:pPr lvl="0"/>
            <a:r>
              <a:rPr lang="en-IN" b="1" dirty="0"/>
              <a:t>Industrial Exposure:</a:t>
            </a:r>
            <a:r>
              <a:rPr lang="en-IN" dirty="0"/>
              <a:t> You gain unique insights into the state's economy, industrial policies, and how businesses operate.</a:t>
            </a:r>
          </a:p>
          <a:p>
            <a:pPr lvl="0"/>
            <a:r>
              <a:rPr lang="en-IN" b="1" dirty="0"/>
              <a:t>Stable Hours:</a:t>
            </a:r>
            <a:r>
              <a:rPr lang="en-IN" dirty="0"/>
              <a:t> Primarily a desk job with a 10:00 AM – 5:30 PM schedule, providing a good work-life balance.</a:t>
            </a:r>
          </a:p>
          <a:p>
            <a:r>
              <a:rPr lang="en-IN" b="1" dirty="0"/>
              <a:t>Cons</a:t>
            </a:r>
            <a:endParaRPr lang="en-IN" dirty="0"/>
          </a:p>
          <a:p>
            <a:pPr lvl="0"/>
            <a:r>
              <a:rPr lang="en-IN" b="1" dirty="0"/>
              <a:t>Audit Touring:</a:t>
            </a:r>
            <a:r>
              <a:rPr lang="en-IN" dirty="0"/>
              <a:t> You will be required to travel to remote districts for 1–2 weeks at a time for field audits.</a:t>
            </a:r>
          </a:p>
          <a:p>
            <a:pPr lvl="0"/>
            <a:r>
              <a:rPr lang="en-IN" b="1" dirty="0"/>
              <a:t>High Accuracy Needed:</a:t>
            </a:r>
            <a:r>
              <a:rPr lang="en-IN" dirty="0"/>
              <a:t> Auditing subsidies involves complex calculations; any error can lead to a loss for the government or legal disputes with industrialists.</a:t>
            </a:r>
          </a:p>
          <a:p>
            <a:pPr lvl="0"/>
            <a:r>
              <a:rPr lang="en-IN" b="1" dirty="0"/>
              <a:t>Technical Knowledge:</a:t>
            </a:r>
            <a:r>
              <a:rPr lang="en-IN" dirty="0"/>
              <a:t> Requires keeping up-to-date with changing MSME laws and Industrial Policy Resolutions (IPR).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90586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D0CE3-F4DB-D32C-91D4-12EF36205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0E5AC-DA77-9E49-48F1-18F5DD9D9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Best For Who?</a:t>
            </a:r>
            <a:endParaRPr lang="en-IN" dirty="0"/>
          </a:p>
          <a:p>
            <a:r>
              <a:rPr lang="en-IN" dirty="0"/>
              <a:t>This post is </a:t>
            </a:r>
            <a:r>
              <a:rPr lang="en-IN" b="1" dirty="0"/>
              <a:t>best for candidates</a:t>
            </a:r>
            <a:r>
              <a:rPr lang="en-IN" dirty="0"/>
              <a:t> who enjoy </a:t>
            </a:r>
            <a:r>
              <a:rPr lang="en-IN" b="1" dirty="0"/>
              <a:t>financial analysis</a:t>
            </a:r>
            <a:r>
              <a:rPr lang="en-IN" dirty="0"/>
              <a:t> and want to be part of Odisha's industrial story. It is ideal for those who prefer staying in </a:t>
            </a:r>
            <a:r>
              <a:rPr lang="en-IN" b="1" dirty="0"/>
              <a:t>Cuttack</a:t>
            </a:r>
            <a:r>
              <a:rPr lang="en-IN" dirty="0"/>
              <a:t> while having the opportunity to travel and inspect the state’s developmental progress. If you value a technical, number-driven role with high social respect and administrative weight, this is an excellent choice.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084407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5D5C6-DE8E-D326-4F9A-A2D65C85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Junior Assistant (OSSC CGL)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D883C-A2AA-7AD3-05FA-8ABC50FA8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Core Responsibilities</a:t>
            </a:r>
          </a:p>
          <a:p>
            <a:r>
              <a:rPr lang="en-US" dirty="0"/>
              <a:t>Across all departments (National Highways, Fisheries, Finance, etc.), a Junior Assistant typically performs the following duties:</a:t>
            </a:r>
          </a:p>
          <a:p>
            <a:r>
              <a:rPr lang="en-US" b="1" dirty="0"/>
              <a:t>File &amp; Record Management:</a:t>
            </a:r>
            <a:r>
              <a:rPr lang="en-US" dirty="0"/>
              <a:t> Indexing, tracking, and maintaining critical departmental files using digital platforms like </a:t>
            </a:r>
            <a:r>
              <a:rPr lang="en-US" b="1" dirty="0"/>
              <a:t>OSWAS</a:t>
            </a:r>
            <a:r>
              <a:rPr lang="en-US" dirty="0"/>
              <a:t> (Odisha Secretariat Workflow Automation System) and </a:t>
            </a:r>
            <a:r>
              <a:rPr lang="en-US" b="1" dirty="0"/>
              <a:t>e-</a:t>
            </a:r>
            <a:r>
              <a:rPr lang="en-US" b="1" dirty="0" err="1"/>
              <a:t>Despatch</a:t>
            </a:r>
            <a:r>
              <a:rPr lang="en-US" dirty="0"/>
              <a:t>.</a:t>
            </a:r>
          </a:p>
          <a:p>
            <a:r>
              <a:rPr lang="en-US" b="1" dirty="0"/>
              <a:t>Establishment Support:</a:t>
            </a:r>
            <a:r>
              <a:rPr lang="en-US" dirty="0"/>
              <a:t> Maintaining </a:t>
            </a:r>
            <a:r>
              <a:rPr lang="en-US" b="1" dirty="0"/>
              <a:t>Service Books</a:t>
            </a:r>
            <a:r>
              <a:rPr lang="en-US" dirty="0"/>
              <a:t> of staff, processing leave applications, preparing monthly payroll, and managing pension documentation.</a:t>
            </a:r>
          </a:p>
          <a:p>
            <a:r>
              <a:rPr lang="en-US" b="1" dirty="0"/>
              <a:t>Tender &amp; Procurement Admin:</a:t>
            </a:r>
            <a:r>
              <a:rPr lang="en-US" dirty="0"/>
              <a:t> Assisting in the clerical aspects of project tenders, maintaining contractor records, and managing office inventory or stock.</a:t>
            </a:r>
          </a:p>
          <a:p>
            <a:r>
              <a:rPr lang="en-US" b="1" dirty="0"/>
              <a:t>Correspondence &amp; Liaison:</a:t>
            </a:r>
            <a:r>
              <a:rPr lang="en-US" dirty="0"/>
              <a:t> Drafting official letters and managing communications between headquarters (HOD), field offices, and the State Secretariat.</a:t>
            </a:r>
          </a:p>
          <a:p>
            <a:r>
              <a:rPr lang="en-US" b="1" dirty="0"/>
              <a:t>Public &amp; Legal Support:</a:t>
            </a:r>
            <a:r>
              <a:rPr lang="en-US" dirty="0"/>
              <a:t> Handling RTI applications, public grievances, and maintaining legal case files for departmental or quasi-judicial hearings.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9414955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7001544-9A89-2839-D44E-F68CDDC886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3555368"/>
              </p:ext>
            </p:extLst>
          </p:nvPr>
        </p:nvGraphicFramePr>
        <p:xfrm>
          <a:off x="643467" y="781611"/>
          <a:ext cx="10905067" cy="52947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052585">
                  <a:extLst>
                    <a:ext uri="{9D8B030D-6E8A-4147-A177-3AD203B41FA5}">
                      <a16:colId xmlns:a16="http://schemas.microsoft.com/office/drawing/2014/main" val="260756810"/>
                    </a:ext>
                  </a:extLst>
                </a:gridCol>
                <a:gridCol w="7852482">
                  <a:extLst>
                    <a:ext uri="{9D8B030D-6E8A-4147-A177-3AD203B41FA5}">
                      <a16:colId xmlns:a16="http://schemas.microsoft.com/office/drawing/2014/main" val="2629898982"/>
                    </a:ext>
                  </a:extLst>
                </a:gridCol>
              </a:tblGrid>
              <a:tr h="761959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Feature</a:t>
                      </a:r>
                      <a:endParaRPr lang="en-IN" sz="2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Google Sans Text"/>
                      </a:endParaRP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Details</a:t>
                      </a:r>
                      <a:endParaRPr lang="en-IN" sz="2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Google Sans Text"/>
                      </a:endParaRP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099447"/>
                  </a:ext>
                </a:extLst>
              </a:tr>
              <a:tr h="761959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Grade &amp; Pay Level</a:t>
                      </a:r>
                      <a:endParaRPr lang="en-IN" sz="2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Google Sans Text"/>
                      </a:endParaRP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Group-C, Level 4 (7th Pay Commission)</a:t>
                      </a: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651229"/>
                  </a:ext>
                </a:extLst>
              </a:tr>
              <a:tr h="1123472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Salary Range</a:t>
                      </a:r>
                      <a:endParaRPr lang="en-IN" sz="2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Google Sans Text"/>
                      </a:endParaRP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Basic: </a:t>
                      </a:r>
                      <a:r>
                        <a:rPr lang="en-US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₹19,900 – ₹63,200</a:t>
                      </a:r>
                      <a:r>
                        <a:rPr lang="en-US" sz="2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; Gross: </a:t>
                      </a:r>
                      <a:r>
                        <a:rPr lang="en-US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₹32,000 – ₹35,000</a:t>
                      </a:r>
                      <a:r>
                        <a:rPr lang="en-US" sz="2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 (approx.)</a:t>
                      </a: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043643"/>
                  </a:ext>
                </a:extLst>
              </a:tr>
              <a:tr h="761959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Allowances</a:t>
                      </a:r>
                      <a:endParaRPr lang="en-IN" sz="2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Google Sans Text"/>
                      </a:endParaRP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DA, HRA, Medical, and Pension benefits</a:t>
                      </a: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4624053"/>
                  </a:ext>
                </a:extLst>
              </a:tr>
              <a:tr h="761959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Work Hours</a:t>
                      </a:r>
                      <a:endParaRPr lang="en-IN" sz="2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Google Sans Text"/>
                      </a:endParaRP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Generally </a:t>
                      </a:r>
                      <a:r>
                        <a:rPr lang="en-US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10:00 AM – 5:30 PM</a:t>
                      </a:r>
                      <a:r>
                        <a:rPr lang="en-US" sz="2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 (Fixed office hours)</a:t>
                      </a: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222705"/>
                  </a:ext>
                </a:extLst>
              </a:tr>
              <a:tr h="1123472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Posting Types</a:t>
                      </a:r>
                      <a:endParaRPr lang="en-IN" sz="2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Google Sans Text"/>
                      </a:endParaRP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HOD Cadre:</a:t>
                      </a:r>
                      <a:r>
                        <a:rPr lang="en-US" sz="2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 Permanently in BBSR or Cuttack; </a:t>
                      </a:r>
                      <a:r>
                        <a:rPr lang="en-US" sz="2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Field Cadre:</a:t>
                      </a:r>
                      <a:r>
                        <a:rPr lang="en-US" sz="2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 Various districts</a:t>
                      </a:r>
                    </a:p>
                  </a:txBody>
                  <a:tcPr marL="333704" marR="250278" marT="166852" marB="16685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4626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050574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2D6E7-852B-3291-0CE7-FF2E3EDF5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CA069-22C0-0C73-ABBD-3713ECAD0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Career Progression</a:t>
            </a:r>
          </a:p>
          <a:p>
            <a:r>
              <a:rPr lang="en-US" dirty="0"/>
              <a:t>Junior Assistants in the </a:t>
            </a:r>
            <a:r>
              <a:rPr lang="en-US" b="1" dirty="0"/>
              <a:t>Heads of Department (HOD)</a:t>
            </a:r>
            <a:r>
              <a:rPr lang="en-US" dirty="0"/>
              <a:t> cadre often enjoy a more streamlined and faster promotion track compared to district offices:</a:t>
            </a:r>
          </a:p>
          <a:p>
            <a:r>
              <a:rPr lang="en-US" b="1" dirty="0"/>
              <a:t>Junior Assistant</a:t>
            </a:r>
            <a:r>
              <a:rPr lang="en-US" dirty="0"/>
              <a:t> (Entry Level)</a:t>
            </a:r>
          </a:p>
          <a:p>
            <a:r>
              <a:rPr lang="en-US" b="1" dirty="0"/>
              <a:t>Senior Assistant</a:t>
            </a:r>
            <a:r>
              <a:rPr lang="en-US" dirty="0"/>
              <a:t> (Typically after 5–8 years)</a:t>
            </a:r>
          </a:p>
          <a:p>
            <a:r>
              <a:rPr lang="en-US" b="1" dirty="0"/>
              <a:t>Assistant Section Officer (ASO)</a:t>
            </a:r>
            <a:r>
              <a:rPr lang="en-US" dirty="0"/>
              <a:t> (Integrated into many HOD cadres)</a:t>
            </a:r>
          </a:p>
          <a:p>
            <a:r>
              <a:rPr lang="en-US" b="1" dirty="0"/>
              <a:t>Section Officer (SO)</a:t>
            </a:r>
            <a:r>
              <a:rPr lang="en-US" dirty="0"/>
              <a:t> (Group-B </a:t>
            </a:r>
            <a:r>
              <a:rPr lang="en-US" dirty="0" err="1"/>
              <a:t>Gazetted</a:t>
            </a:r>
            <a:r>
              <a:rPr lang="en-US" dirty="0"/>
              <a:t>)</a:t>
            </a:r>
          </a:p>
          <a:p>
            <a:r>
              <a:rPr lang="en-US" b="1" dirty="0"/>
              <a:t>Establishment Officer</a:t>
            </a:r>
            <a:r>
              <a:rPr lang="en-US" dirty="0"/>
              <a:t> (High administrative rank)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443140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72E69-52B9-4411-FB2A-22E32BC1F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D7163-D760-8F98-60DB-366BA3E47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who Is This Job Best For?</a:t>
            </a:r>
          </a:p>
          <a:p>
            <a:r>
              <a:rPr lang="en-US" dirty="0"/>
              <a:t>This role is ideal for candidates seeking </a:t>
            </a:r>
            <a:r>
              <a:rPr lang="en-US" b="1" dirty="0"/>
              <a:t>location stability</a:t>
            </a:r>
            <a:r>
              <a:rPr lang="en-US" dirty="0"/>
              <a:t> (especially those in the HOD cadre who want to stay in Bhubaneswar or Cuttack) and a </a:t>
            </a:r>
            <a:r>
              <a:rPr lang="en-US" b="1" dirty="0"/>
              <a:t>predictable work-life balance</a:t>
            </a:r>
            <a:r>
              <a:rPr lang="en-US" dirty="0"/>
              <a:t>. It is a popular choice for aspirants preparing for higher exams like the OPSC Civil Services due to the stable schedule and lack of erratic field duties.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955470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EBD6D2-7C46-9CCB-62CE-38D1C36C7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pPr algn="r"/>
            <a:r>
              <a:rPr lang="en-IN" sz="4000"/>
              <a:t>Thank you</a:t>
            </a:r>
            <a:br>
              <a:rPr lang="en-IN" sz="4000"/>
            </a:br>
            <a:endParaRPr lang="en-IN" sz="4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5453EA1-6B49-AEC9-EA24-74CCF286A9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8756590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3182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EB4A7-256F-F845-A5D4-2DFF3A112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en-IN" sz="1700" b="1"/>
              <a:t>Key Responsibilities &amp; Nature of Work</a:t>
            </a:r>
            <a:endParaRPr lang="en-IN" sz="1700"/>
          </a:p>
          <a:p>
            <a:r>
              <a:rPr lang="en-IN" sz="1700"/>
              <a:t>The work is dynamic, involving both meticulous record-keeping and tough field enforcement:</a:t>
            </a:r>
          </a:p>
          <a:p>
            <a:pPr lvl="0"/>
            <a:r>
              <a:rPr lang="en-IN" sz="1700" b="1"/>
              <a:t>PDS Management:</a:t>
            </a:r>
            <a:r>
              <a:rPr lang="en-IN" sz="1700"/>
              <a:t> Monitoring the distribution of subsidized rice, wheat, and kerosene through Fair Price Shops (FPS). You ensure that stocks reach dealers and are distributed correctly using biometric/IRIS authentication.</a:t>
            </a:r>
          </a:p>
          <a:p>
            <a:pPr lvl="0"/>
            <a:r>
              <a:rPr lang="en-IN" sz="1700" b="1"/>
              <a:t>Paddy Procurement:</a:t>
            </a:r>
            <a:r>
              <a:rPr lang="en-IN" sz="1700"/>
              <a:t> During the Kharif and Rabi seasons, you oversee the procurement of paddy from farmers at Minimum Support Price (MSP) at various Mandis (procurement centers).</a:t>
            </a:r>
          </a:p>
          <a:p>
            <a:pPr lvl="0"/>
            <a:r>
              <a:rPr lang="en-IN" sz="1700" b="1"/>
              <a:t>Enforcement &amp; Raids:</a:t>
            </a:r>
            <a:r>
              <a:rPr lang="en-IN" sz="1700"/>
              <a:t> Conducting surprise inspections of Fair Price Shops, Godowns, and Rice Mills to check for hoarding, black marketing, or adulteration of essential commodities.</a:t>
            </a:r>
          </a:p>
          <a:p>
            <a:pPr lvl="0"/>
            <a:r>
              <a:rPr lang="en-IN" sz="1700" b="1"/>
              <a:t>Ration Card Management:</a:t>
            </a:r>
            <a:r>
              <a:rPr lang="en-IN" sz="1700"/>
              <a:t> Verifying and weeding out bogus/ineligible ration cards to ensure only the needy benefit from the National Food Security Act (NFSA).</a:t>
            </a:r>
          </a:p>
          <a:p>
            <a:pPr lvl="0"/>
            <a:r>
              <a:rPr lang="en-IN" sz="1700" b="1"/>
              <a:t>Consumer Awareness:</a:t>
            </a:r>
            <a:r>
              <a:rPr lang="en-IN" sz="1700"/>
              <a:t> Organizing meetings with Village Vigilance Committees and educating the public about their rights as consumers.</a:t>
            </a:r>
          </a:p>
          <a:p>
            <a:endParaRPr lang="en-IN" sz="1700"/>
          </a:p>
        </p:txBody>
      </p:sp>
    </p:spTree>
    <p:extLst>
      <p:ext uri="{BB962C8B-B14F-4D97-AF65-F5344CB8AC3E}">
        <p14:creationId xmlns:p14="http://schemas.microsoft.com/office/powerpoint/2010/main" val="23871787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8900</Words>
  <Application>Microsoft Office PowerPoint</Application>
  <PresentationFormat>Widescreen</PresentationFormat>
  <Paragraphs>723</Paragraphs>
  <Slides>87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3" baseType="lpstr">
      <vt:lpstr>Aptos</vt:lpstr>
      <vt:lpstr>Aptos Display</vt:lpstr>
      <vt:lpstr>Arial</vt:lpstr>
      <vt:lpstr>Calibri</vt:lpstr>
      <vt:lpstr>Google Sans Text</vt:lpstr>
      <vt:lpstr>Office Theme</vt:lpstr>
      <vt:lpstr>Ossc CGL all job profile </vt:lpstr>
      <vt:lpstr>1. The Assistant CT &amp; GST Officer (AC&amp;GTO)  </vt:lpstr>
      <vt:lpstr>PowerPoint Presentation</vt:lpstr>
      <vt:lpstr>PowerPoint Presentation</vt:lpstr>
      <vt:lpstr>PowerPoint Presentation</vt:lpstr>
      <vt:lpstr>Pros &amp; Cons </vt:lpstr>
      <vt:lpstr>Best For Who? </vt:lpstr>
      <vt:lpstr>The Sub-divisional Financial Service and Savings Officer  </vt:lpstr>
      <vt:lpstr>PowerPoint Presentation</vt:lpstr>
      <vt:lpstr>PowerPoint Presentation</vt:lpstr>
      <vt:lpstr>Pros &amp; Cons </vt:lpstr>
      <vt:lpstr>PowerPoint Presentation</vt:lpstr>
      <vt:lpstr>Inspector of Co-operative Societies (ICS) </vt:lpstr>
      <vt:lpstr>PowerPoint Presentation</vt:lpstr>
      <vt:lpstr>PowerPoint Presentation</vt:lpstr>
      <vt:lpstr>PowerPoint Presentation</vt:lpstr>
      <vt:lpstr>Pros &amp; Cons </vt:lpstr>
      <vt:lpstr>PowerPoint Presentation</vt:lpstr>
      <vt:lpstr>Gram Panchayat Development Officer (GPDO </vt:lpstr>
      <vt:lpstr>PowerPoint Presentation</vt:lpstr>
      <vt:lpstr>PowerPoint Presentation</vt:lpstr>
      <vt:lpstr>PowerPoint Presentation</vt:lpstr>
      <vt:lpstr>Pros &amp; Cons </vt:lpstr>
      <vt:lpstr>PowerPoint Presentation</vt:lpstr>
      <vt:lpstr>Junior Correctional Officer</vt:lpstr>
      <vt:lpstr>PowerPoint Presentation</vt:lpstr>
      <vt:lpstr>PowerPoint Presentation</vt:lpstr>
      <vt:lpstr>PowerPoint Presentation</vt:lpstr>
      <vt:lpstr>PowerPoint Presentation</vt:lpstr>
      <vt:lpstr>Estate Supervisor  </vt:lpstr>
      <vt:lpstr>PowerPoint Presentation</vt:lpstr>
      <vt:lpstr>PowerPoint Presentation</vt:lpstr>
      <vt:lpstr>PowerPoint Presentation</vt:lpstr>
      <vt:lpstr>Pros &amp; Cons </vt:lpstr>
      <vt:lpstr>PowerPoint Presentation</vt:lpstr>
      <vt:lpstr>Block Social Security Officer (BSSO) is a Group-B  </vt:lpstr>
      <vt:lpstr>PowerPoint Presentation</vt:lpstr>
      <vt:lpstr>PowerPoint Presentation</vt:lpstr>
      <vt:lpstr>PowerPoint Presentation</vt:lpstr>
      <vt:lpstr>PowerPoint Presentation</vt:lpstr>
      <vt:lpstr>Auditor of Co-operative Societies (ACS). </vt:lpstr>
      <vt:lpstr>PowerPoint Presentation</vt:lpstr>
      <vt:lpstr>PowerPoint Presentation</vt:lpstr>
      <vt:lpstr>PowerPoint Presentation</vt:lpstr>
      <vt:lpstr>PowerPoint Presentation</vt:lpstr>
      <vt:lpstr>Common Cadre Auditor (CCA)  </vt:lpstr>
      <vt:lpstr>Key Responsibilities &amp; Nature of Work </vt:lpstr>
      <vt:lpstr>PowerPoint Presentation</vt:lpstr>
      <vt:lpstr>Pros &amp; Cons </vt:lpstr>
      <vt:lpstr>PowerPoint Presentation</vt:lpstr>
      <vt:lpstr>Local Fund Auditor (LFA)  </vt:lpstr>
      <vt:lpstr>PowerPoint Presentation</vt:lpstr>
      <vt:lpstr>PowerPoint Presentation</vt:lpstr>
      <vt:lpstr>PowerPoint Presentation</vt:lpstr>
      <vt:lpstr>Pros &amp; Cons </vt:lpstr>
      <vt:lpstr>PowerPoint Presentation</vt:lpstr>
      <vt:lpstr>Auditor (Board of Revenue)  </vt:lpstr>
      <vt:lpstr>PowerPoint Presentation</vt:lpstr>
      <vt:lpstr>PowerPoint Presentation</vt:lpstr>
      <vt:lpstr>PowerPoint Presentation</vt:lpstr>
      <vt:lpstr>PowerPoint Presentation</vt:lpstr>
      <vt:lpstr>Auditor (State Transport Authority, Odisha, Cuttack)  </vt:lpstr>
      <vt:lpstr>PowerPoint Presentation</vt:lpstr>
      <vt:lpstr>PowerPoint Presentation</vt:lpstr>
      <vt:lpstr>Pros &amp; Cons </vt:lpstr>
      <vt:lpstr>PowerPoint Presentation</vt:lpstr>
      <vt:lpstr>Auditor in the Directorate of Prisons and Correctional Services,  </vt:lpstr>
      <vt:lpstr>PowerPoint Presentation</vt:lpstr>
      <vt:lpstr>PowerPoint Presentation</vt:lpstr>
      <vt:lpstr>PowerPoint Presentation</vt:lpstr>
      <vt:lpstr>Pros &amp; Cons </vt:lpstr>
      <vt:lpstr>PowerPoint Presentation</vt:lpstr>
      <vt:lpstr>The Auditor in the Directorate of Health Services (DHS),  </vt:lpstr>
      <vt:lpstr>PowerPoint Presentation</vt:lpstr>
      <vt:lpstr>PowerPoint Presentation</vt:lpstr>
      <vt:lpstr>Pros &amp; Cons </vt:lpstr>
      <vt:lpstr>PowerPoint Presentation</vt:lpstr>
      <vt:lpstr>Auditor (Directorate of Industries, Odisha, Cuttack) </vt:lpstr>
      <vt:lpstr>PowerPoint Presentation</vt:lpstr>
      <vt:lpstr>PowerPoint Presentation</vt:lpstr>
      <vt:lpstr>Pros &amp; Cons </vt:lpstr>
      <vt:lpstr>PowerPoint Presentation</vt:lpstr>
      <vt:lpstr>Junior Assistant (OSSC CGL)</vt:lpstr>
      <vt:lpstr>PowerPoint Presentation</vt:lpstr>
      <vt:lpstr>PowerPoint Presentation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a11058</dc:creator>
  <cp:lastModifiedBy>a11058</cp:lastModifiedBy>
  <cp:revision>3</cp:revision>
  <dcterms:created xsi:type="dcterms:W3CDTF">2025-12-22T16:17:28Z</dcterms:created>
  <dcterms:modified xsi:type="dcterms:W3CDTF">2025-12-23T07:10:28Z</dcterms:modified>
</cp:coreProperties>
</file>

<file path=docProps/thumbnail.jpeg>
</file>